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5" r:id="rId1"/>
    <p:sldMasterId id="2147483756" r:id="rId2"/>
  </p:sldMasterIdLst>
  <p:notesMasterIdLst>
    <p:notesMasterId r:id="rId44"/>
  </p:notesMasterIdLst>
  <p:handoutMasterIdLst>
    <p:handoutMasterId r:id="rId45"/>
  </p:handoutMasterIdLst>
  <p:sldIdLst>
    <p:sldId id="256" r:id="rId3"/>
    <p:sldId id="257" r:id="rId4"/>
    <p:sldId id="377" r:id="rId5"/>
    <p:sldId id="259" r:id="rId6"/>
    <p:sldId id="318" r:id="rId7"/>
    <p:sldId id="319" r:id="rId8"/>
    <p:sldId id="264" r:id="rId9"/>
    <p:sldId id="367" r:id="rId10"/>
    <p:sldId id="320" r:id="rId11"/>
    <p:sldId id="323" r:id="rId12"/>
    <p:sldId id="361" r:id="rId13"/>
    <p:sldId id="325" r:id="rId14"/>
    <p:sldId id="359" r:id="rId15"/>
    <p:sldId id="363" r:id="rId16"/>
    <p:sldId id="331" r:id="rId17"/>
    <p:sldId id="378" r:id="rId18"/>
    <p:sldId id="332" r:id="rId19"/>
    <p:sldId id="376" r:id="rId20"/>
    <p:sldId id="336" r:id="rId21"/>
    <p:sldId id="337" r:id="rId22"/>
    <p:sldId id="338" r:id="rId23"/>
    <p:sldId id="368" r:id="rId24"/>
    <p:sldId id="369" r:id="rId25"/>
    <p:sldId id="370" r:id="rId26"/>
    <p:sldId id="360" r:id="rId27"/>
    <p:sldId id="342" r:id="rId28"/>
    <p:sldId id="343" r:id="rId29"/>
    <p:sldId id="344" r:id="rId30"/>
    <p:sldId id="345" r:id="rId31"/>
    <p:sldId id="347" r:id="rId32"/>
    <p:sldId id="366" r:id="rId33"/>
    <p:sldId id="262" r:id="rId34"/>
    <p:sldId id="263" r:id="rId35"/>
    <p:sldId id="308" r:id="rId36"/>
    <p:sldId id="310" r:id="rId37"/>
    <p:sldId id="372" r:id="rId38"/>
    <p:sldId id="373" r:id="rId39"/>
    <p:sldId id="374" r:id="rId40"/>
    <p:sldId id="315" r:id="rId41"/>
    <p:sldId id="375" r:id="rId42"/>
    <p:sldId id="379" r:id="rId4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49" autoAdjust="0"/>
    <p:restoredTop sz="86364" autoAdjust="0"/>
  </p:normalViewPr>
  <p:slideViewPr>
    <p:cSldViewPr snapToGrid="0">
      <p:cViewPr varScale="1">
        <p:scale>
          <a:sx n="66" d="100"/>
          <a:sy n="66" d="100"/>
        </p:scale>
        <p:origin x="-108"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106" charset="-128"/>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106" charset="-128"/>
                <a:cs typeface="+mn-cs"/>
              </a:defRPr>
            </a:lvl1pPr>
          </a:lstStyle>
          <a:p>
            <a:pPr>
              <a:defRPr/>
            </a:pPr>
            <a:fld id="{88400B6A-202D-D042-8E9B-096538967ED7}" type="datetimeFigureOut">
              <a:rPr lang="en-US"/>
              <a:pPr>
                <a:defRPr/>
              </a:pPr>
              <a:t>8/16/2011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106" charset="-128"/>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106" charset="-128"/>
                <a:cs typeface="+mn-cs"/>
              </a:defRPr>
            </a:lvl1pPr>
          </a:lstStyle>
          <a:p>
            <a:pPr>
              <a:defRPr/>
            </a:pPr>
            <a:fld id="{533611F1-3EDE-4165-A565-73A51703F252}"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ea typeface="ＭＳ Ｐゴシック" pitchFamily="-106" charset="-128"/>
                <a:cs typeface="+mn-cs"/>
              </a:defRPr>
            </a:lvl1pPr>
          </a:lstStyle>
          <a:p>
            <a:pPr>
              <a:defRPr/>
            </a:pPr>
            <a:fld id="{A4100F99-223D-4B93-B5DD-C455E2407E01}" type="datetime1">
              <a:rPr lang="en-US"/>
              <a:pPr>
                <a:defRPr/>
              </a:pPr>
              <a:t>8/16/2011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ea typeface="ＭＳ Ｐゴシック" pitchFamily="-106" charset="-128"/>
                <a:cs typeface="+mn-cs"/>
              </a:defRPr>
            </a:lvl1pPr>
          </a:lstStyle>
          <a:p>
            <a:pPr>
              <a:defRPr/>
            </a:pPr>
            <a:fld id="{2EBA539B-CBA9-4F80-AD24-76F4AAD1DF3F}"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Calibri" pitchFamily="-106" charset="0"/>
        <a:ea typeface="ＭＳ Ｐゴシック" pitchFamily="-106"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Calibri" pitchFamily="-106" charset="0"/>
        <a:ea typeface="ＭＳ Ｐゴシック" pitchFamily="-106"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pitchFamily="-106" charset="0"/>
        <a:ea typeface="ＭＳ Ｐゴシック" pitchFamily="-106"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pitchFamily="-106" charset="0"/>
        <a:ea typeface="ＭＳ Ｐゴシック" pitchFamily="-106"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pitchFamily="-106" charset="0"/>
        <a:ea typeface="ＭＳ Ｐゴシック" pitchFamily="-106"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bwMode="auto">
          <a:noFill/>
          <a:ln>
            <a:solidFill>
              <a:srgbClr val="000000"/>
            </a:solidFill>
            <a:miter lim="800000"/>
            <a:headEnd/>
            <a:tailEnd/>
          </a:ln>
        </p:spPr>
      </p:sp>
      <p:sp>
        <p:nvSpPr>
          <p:cNvPr id="1075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46083" name="Slide Number Placeholder 3"/>
          <p:cNvSpPr>
            <a:spLocks noGrp="1"/>
          </p:cNvSpPr>
          <p:nvPr>
            <p:ph type="sldNum" sz="quarter" idx="5"/>
          </p:nvPr>
        </p:nvSpPr>
        <p:spPr bwMode="auto">
          <a:noFill/>
          <a:ln>
            <a:miter lim="800000"/>
            <a:headEnd/>
            <a:tailEnd/>
          </a:ln>
        </p:spPr>
        <p:txBody>
          <a:bodyPr/>
          <a:lstStyle/>
          <a:p>
            <a:fld id="{E37E488C-EA0C-4EC7-AEF6-5BED31500126}" type="slidenum">
              <a:rPr lang="en-US" smtClean="0">
                <a:latin typeface="Calibri" pitchFamily="34" charset="0"/>
                <a:ea typeface="ＭＳ Ｐゴシック"/>
                <a:cs typeface="ＭＳ Ｐゴシック"/>
              </a:rPr>
              <a:pPr/>
              <a:t>10</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There are nine rules of construction.  This is the how Congress made the analysis easier!The following slides give you shortened versions of most of the rules. Heads up – The most important rules are numbers 6 &amp; 7 and they appear in their full text.</a:t>
            </a:r>
          </a:p>
          <a:p>
            <a:endParaRPr lang="en-US" smtClean="0">
              <a:latin typeface="Calibri" pitchFamily="34" charset="0"/>
              <a:ea typeface="ＭＳ Ｐゴシック"/>
            </a:endParaRPr>
          </a:p>
        </p:txBody>
      </p:sp>
      <p:sp>
        <p:nvSpPr>
          <p:cNvPr id="48131" name="Slide Number Placeholder 3"/>
          <p:cNvSpPr>
            <a:spLocks noGrp="1"/>
          </p:cNvSpPr>
          <p:nvPr>
            <p:ph type="sldNum" sz="quarter" idx="5"/>
          </p:nvPr>
        </p:nvSpPr>
        <p:spPr bwMode="auto">
          <a:noFill/>
          <a:ln>
            <a:miter lim="800000"/>
            <a:headEnd/>
            <a:tailEnd/>
          </a:ln>
        </p:spPr>
        <p:txBody>
          <a:bodyPr/>
          <a:lstStyle/>
          <a:p>
            <a:fld id="{A7E1ABF8-0CCB-4050-8AC6-CEE22CE66491}" type="slidenum">
              <a:rPr lang="en-US" smtClean="0">
                <a:latin typeface="Calibri" pitchFamily="34" charset="0"/>
                <a:ea typeface="ＭＳ Ｐゴシック"/>
                <a:cs typeface="ＭＳ Ｐゴシック"/>
              </a:rPr>
              <a:pPr/>
              <a:t>11</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50179" name="Slide Number Placeholder 3"/>
          <p:cNvSpPr>
            <a:spLocks noGrp="1"/>
          </p:cNvSpPr>
          <p:nvPr>
            <p:ph type="sldNum" sz="quarter" idx="5"/>
          </p:nvPr>
        </p:nvSpPr>
        <p:spPr bwMode="auto">
          <a:noFill/>
          <a:ln>
            <a:miter lim="800000"/>
            <a:headEnd/>
            <a:tailEnd/>
          </a:ln>
        </p:spPr>
        <p:txBody>
          <a:bodyPr/>
          <a:lstStyle/>
          <a:p>
            <a:fld id="{EB5D0A57-8753-4B38-B143-8BE5CC3352CA}" type="slidenum">
              <a:rPr lang="en-US" smtClean="0">
                <a:latin typeface="Calibri" pitchFamily="34" charset="0"/>
                <a:ea typeface="ＭＳ Ｐゴシック"/>
                <a:cs typeface="ＭＳ Ｐゴシック"/>
              </a:rPr>
              <a:pPr/>
              <a:t>12</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52227" name="Slide Number Placeholder 3"/>
          <p:cNvSpPr>
            <a:spLocks noGrp="1"/>
          </p:cNvSpPr>
          <p:nvPr>
            <p:ph type="sldNum" sz="quarter" idx="5"/>
          </p:nvPr>
        </p:nvSpPr>
        <p:spPr bwMode="auto">
          <a:noFill/>
          <a:ln>
            <a:miter lim="800000"/>
            <a:headEnd/>
            <a:tailEnd/>
          </a:ln>
        </p:spPr>
        <p:txBody>
          <a:bodyPr/>
          <a:lstStyle/>
          <a:p>
            <a:fld id="{982DB4AB-ACBE-435E-A16D-28B29862E141}" type="slidenum">
              <a:rPr lang="en-US" smtClean="0">
                <a:latin typeface="Calibri" pitchFamily="34" charset="0"/>
                <a:ea typeface="ＭＳ Ｐゴシック"/>
                <a:cs typeface="ＭＳ Ｐゴシック"/>
              </a:rPr>
              <a:pPr/>
              <a:t>13</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54275" name="Slide Number Placeholder 3"/>
          <p:cNvSpPr>
            <a:spLocks noGrp="1"/>
          </p:cNvSpPr>
          <p:nvPr>
            <p:ph type="sldNum" sz="quarter" idx="5"/>
          </p:nvPr>
        </p:nvSpPr>
        <p:spPr bwMode="auto">
          <a:noFill/>
          <a:ln>
            <a:miter lim="800000"/>
            <a:headEnd/>
            <a:tailEnd/>
          </a:ln>
        </p:spPr>
        <p:txBody>
          <a:bodyPr/>
          <a:lstStyle/>
          <a:p>
            <a:fld id="{6DAD754B-5E17-402E-AC46-C74044C3D23B}" type="slidenum">
              <a:rPr lang="en-US" smtClean="0">
                <a:latin typeface="Calibri" pitchFamily="34" charset="0"/>
                <a:ea typeface="ＭＳ Ｐゴシック"/>
                <a:cs typeface="ＭＳ Ｐゴシック"/>
              </a:rPr>
              <a:pPr/>
              <a:t>14</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56323" name="Slide Number Placeholder 3"/>
          <p:cNvSpPr>
            <a:spLocks noGrp="1"/>
          </p:cNvSpPr>
          <p:nvPr>
            <p:ph type="sldNum" sz="quarter" idx="5"/>
          </p:nvPr>
        </p:nvSpPr>
        <p:spPr bwMode="auto">
          <a:noFill/>
          <a:ln>
            <a:miter lim="800000"/>
            <a:headEnd/>
            <a:tailEnd/>
          </a:ln>
        </p:spPr>
        <p:txBody>
          <a:bodyPr/>
          <a:lstStyle/>
          <a:p>
            <a:fld id="{1024C359-AE78-4A3D-89EB-5FF50E22B62C}" type="slidenum">
              <a:rPr lang="en-US" smtClean="0">
                <a:latin typeface="Calibri" pitchFamily="34" charset="0"/>
                <a:ea typeface="ＭＳ Ｐゴシック"/>
                <a:cs typeface="ＭＳ Ｐゴシック"/>
              </a:rPr>
              <a:pPr/>
              <a:t>15</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The one exception to mitigating measures is that ordinary eyeglasses and contact lenses are taken into account, so a person with eyeglasses is not necessarily a person with a disability.  BUT the law also includes a provision designed to deal directly with the situation in the Sutton case.  That is, if an employer, union, or employment agency has a qualification standard that requires individuals to have UNCORRECTED good vision, that covered entity has to justify the qualification standard as job-related and consistent with business necessity.</a:t>
            </a:r>
          </a:p>
        </p:txBody>
      </p:sp>
      <p:sp>
        <p:nvSpPr>
          <p:cNvPr id="59395" name="Slide Number Placeholder 3"/>
          <p:cNvSpPr>
            <a:spLocks noGrp="1"/>
          </p:cNvSpPr>
          <p:nvPr>
            <p:ph type="sldNum" sz="quarter" idx="5"/>
          </p:nvPr>
        </p:nvSpPr>
        <p:spPr bwMode="auto">
          <a:noFill/>
          <a:ln>
            <a:miter lim="800000"/>
            <a:headEnd/>
            <a:tailEnd/>
          </a:ln>
        </p:spPr>
        <p:txBody>
          <a:bodyPr/>
          <a:lstStyle/>
          <a:p>
            <a:fld id="{317E0DFB-49CE-4904-A92B-0D4425A48D83}" type="slidenum">
              <a:rPr lang="en-US" smtClean="0">
                <a:latin typeface="Calibri" pitchFamily="34" charset="0"/>
                <a:ea typeface="ＭＳ Ｐゴシック"/>
                <a:cs typeface="ＭＳ Ｐゴシック"/>
              </a:rPr>
              <a:pPr/>
              <a:t>17</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62467" name="Slide Number Placeholder 3"/>
          <p:cNvSpPr>
            <a:spLocks noGrp="1"/>
          </p:cNvSpPr>
          <p:nvPr>
            <p:ph type="sldNum" sz="quarter" idx="5"/>
          </p:nvPr>
        </p:nvSpPr>
        <p:spPr bwMode="auto">
          <a:noFill/>
          <a:ln>
            <a:miter lim="800000"/>
            <a:headEnd/>
            <a:tailEnd/>
          </a:ln>
        </p:spPr>
        <p:txBody>
          <a:bodyPr/>
          <a:lstStyle/>
          <a:p>
            <a:fld id="{97A83560-D17B-4BEA-96E0-E250B960FF78}" type="slidenum">
              <a:rPr lang="en-US" smtClean="0">
                <a:latin typeface="Calibri" pitchFamily="34" charset="0"/>
                <a:ea typeface="ＭＳ Ｐゴシック"/>
                <a:cs typeface="ＭＳ Ｐゴシック"/>
              </a:rPr>
              <a:pPr/>
              <a:t>19</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64515" name="Slide Number Placeholder 3"/>
          <p:cNvSpPr>
            <a:spLocks noGrp="1"/>
          </p:cNvSpPr>
          <p:nvPr>
            <p:ph type="sldNum" sz="quarter" idx="5"/>
          </p:nvPr>
        </p:nvSpPr>
        <p:spPr bwMode="auto">
          <a:noFill/>
          <a:ln>
            <a:miter lim="800000"/>
            <a:headEnd/>
            <a:tailEnd/>
          </a:ln>
        </p:spPr>
        <p:txBody>
          <a:bodyPr/>
          <a:lstStyle/>
          <a:p>
            <a:fld id="{AC6B529E-AB06-4CB0-923D-D8ACB320ADC9}" type="slidenum">
              <a:rPr lang="en-US" smtClean="0">
                <a:latin typeface="Calibri" pitchFamily="34" charset="0"/>
                <a:ea typeface="ＭＳ Ｐゴシック"/>
                <a:cs typeface="ＭＳ Ｐゴシック"/>
              </a:rPr>
              <a:pPr/>
              <a:t>20</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66563" name="Slide Number Placeholder 3"/>
          <p:cNvSpPr>
            <a:spLocks noGrp="1"/>
          </p:cNvSpPr>
          <p:nvPr>
            <p:ph type="sldNum" sz="quarter" idx="5"/>
          </p:nvPr>
        </p:nvSpPr>
        <p:spPr bwMode="auto">
          <a:noFill/>
          <a:ln>
            <a:miter lim="800000"/>
            <a:headEnd/>
            <a:tailEnd/>
          </a:ln>
        </p:spPr>
        <p:txBody>
          <a:bodyPr/>
          <a:lstStyle/>
          <a:p>
            <a:fld id="{FDF797E8-BF61-415C-B074-CA8DE94F0E45}" type="slidenum">
              <a:rPr lang="en-US" smtClean="0">
                <a:latin typeface="Calibri" pitchFamily="34" charset="0"/>
                <a:ea typeface="ＭＳ Ｐゴシック"/>
                <a:cs typeface="ＭＳ Ｐゴシック"/>
              </a:rPr>
              <a:pPr/>
              <a:t>21</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To those who have downloaded this PowerPoint, welcome!  These notes are intended to provide a few additional thoughts throughout the presentation.</a:t>
            </a:r>
          </a:p>
          <a:p>
            <a:endParaRPr lang="en-US" smtClean="0">
              <a:latin typeface="Calibri" pitchFamily="34" charset="0"/>
              <a:ea typeface="ＭＳ Ｐゴシック"/>
            </a:endParaRPr>
          </a:p>
          <a:p>
            <a:r>
              <a:rPr lang="en-US" smtClean="0">
                <a:latin typeface="Calibri" pitchFamily="34" charset="0"/>
                <a:ea typeface="ＭＳ Ｐゴシック"/>
              </a:rPr>
              <a:t>For the first thought – remember that the EEOC did not make up these regulatory changes!  CONGRESS changed the law – the agency simply implemented those changes.  And the main goal of Congress was to streamline the coverage analysis.</a:t>
            </a:r>
          </a:p>
        </p:txBody>
      </p:sp>
      <p:sp>
        <p:nvSpPr>
          <p:cNvPr id="30723" name="Slide Number Placeholder 3"/>
          <p:cNvSpPr>
            <a:spLocks noGrp="1"/>
          </p:cNvSpPr>
          <p:nvPr>
            <p:ph type="sldNum" sz="quarter" idx="5"/>
          </p:nvPr>
        </p:nvSpPr>
        <p:spPr bwMode="auto">
          <a:noFill/>
          <a:ln>
            <a:miter lim="800000"/>
            <a:headEnd/>
            <a:tailEnd/>
          </a:ln>
        </p:spPr>
        <p:txBody>
          <a:bodyPr/>
          <a:lstStyle/>
          <a:p>
            <a:fld id="{A5B4FD56-3A37-4324-B229-76E08DE9C549}" type="slidenum">
              <a:rPr lang="en-US" smtClean="0">
                <a:latin typeface="Calibri" pitchFamily="34" charset="0"/>
                <a:ea typeface="ＭＳ Ｐゴシック"/>
                <a:cs typeface="ＭＳ Ｐゴシック"/>
              </a:rPr>
              <a:pPr/>
              <a:t>2</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68611" name="Slide Number Placeholder 3"/>
          <p:cNvSpPr>
            <a:spLocks noGrp="1"/>
          </p:cNvSpPr>
          <p:nvPr>
            <p:ph type="sldNum" sz="quarter" idx="5"/>
          </p:nvPr>
        </p:nvSpPr>
        <p:spPr bwMode="auto">
          <a:noFill/>
          <a:ln>
            <a:miter lim="800000"/>
            <a:headEnd/>
            <a:tailEnd/>
          </a:ln>
        </p:spPr>
        <p:txBody>
          <a:bodyPr/>
          <a:lstStyle/>
          <a:p>
            <a:fld id="{2568B423-678F-4C42-84DA-383197363972}" type="slidenum">
              <a:rPr lang="en-US" smtClean="0">
                <a:latin typeface="Calibri" pitchFamily="34" charset="0"/>
                <a:ea typeface="ＭＳ Ｐゴシック"/>
                <a:cs typeface="ＭＳ Ｐゴシック"/>
              </a:rPr>
              <a:pPr/>
              <a:t>22</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70659" name="Slide Number Placeholder 3"/>
          <p:cNvSpPr>
            <a:spLocks noGrp="1"/>
          </p:cNvSpPr>
          <p:nvPr>
            <p:ph type="sldNum" sz="quarter" idx="5"/>
          </p:nvPr>
        </p:nvSpPr>
        <p:spPr bwMode="auto">
          <a:noFill/>
          <a:ln>
            <a:miter lim="800000"/>
            <a:headEnd/>
            <a:tailEnd/>
          </a:ln>
        </p:spPr>
        <p:txBody>
          <a:bodyPr/>
          <a:lstStyle/>
          <a:p>
            <a:fld id="{96C73483-3BEB-4151-A94E-AF16E80751B0}" type="slidenum">
              <a:rPr lang="en-US" smtClean="0">
                <a:latin typeface="Calibri" pitchFamily="34" charset="0"/>
                <a:ea typeface="ＭＳ Ｐゴシック"/>
                <a:cs typeface="ＭＳ Ｐゴシック"/>
              </a:rPr>
              <a:pPr/>
              <a:t>23</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72707" name="Slide Number Placeholder 3"/>
          <p:cNvSpPr>
            <a:spLocks noGrp="1"/>
          </p:cNvSpPr>
          <p:nvPr>
            <p:ph type="sldNum" sz="quarter" idx="5"/>
          </p:nvPr>
        </p:nvSpPr>
        <p:spPr bwMode="auto">
          <a:noFill/>
          <a:ln>
            <a:miter lim="800000"/>
            <a:headEnd/>
            <a:tailEnd/>
          </a:ln>
        </p:spPr>
        <p:txBody>
          <a:bodyPr/>
          <a:lstStyle/>
          <a:p>
            <a:fld id="{98188F29-8DA5-4939-B9C0-CE6D58919C7B}" type="slidenum">
              <a:rPr lang="en-US" smtClean="0">
                <a:latin typeface="Calibri" pitchFamily="34" charset="0"/>
                <a:ea typeface="ＭＳ Ｐゴシック"/>
                <a:cs typeface="ＭＳ Ｐゴシック"/>
              </a:rPr>
              <a:pPr/>
              <a:t>24</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74755" name="Slide Number Placeholder 3"/>
          <p:cNvSpPr>
            <a:spLocks noGrp="1"/>
          </p:cNvSpPr>
          <p:nvPr>
            <p:ph type="sldNum" sz="quarter" idx="5"/>
          </p:nvPr>
        </p:nvSpPr>
        <p:spPr bwMode="auto">
          <a:noFill/>
          <a:ln>
            <a:miter lim="800000"/>
            <a:headEnd/>
            <a:tailEnd/>
          </a:ln>
        </p:spPr>
        <p:txBody>
          <a:bodyPr/>
          <a:lstStyle/>
          <a:p>
            <a:fld id="{B3417C65-E42C-40AC-9E0C-F02662401FF3}" type="slidenum">
              <a:rPr lang="en-US" smtClean="0">
                <a:latin typeface="Calibri" pitchFamily="34" charset="0"/>
                <a:ea typeface="ＭＳ Ｐゴシック"/>
                <a:cs typeface="ＭＳ Ｐゴシック"/>
              </a:rPr>
              <a:pPr/>
              <a:t>25</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76803" name="Slide Number Placeholder 3"/>
          <p:cNvSpPr>
            <a:spLocks noGrp="1"/>
          </p:cNvSpPr>
          <p:nvPr>
            <p:ph type="sldNum" sz="quarter" idx="5"/>
          </p:nvPr>
        </p:nvSpPr>
        <p:spPr bwMode="auto">
          <a:noFill/>
          <a:ln>
            <a:miter lim="800000"/>
            <a:headEnd/>
            <a:tailEnd/>
          </a:ln>
        </p:spPr>
        <p:txBody>
          <a:bodyPr/>
          <a:lstStyle/>
          <a:p>
            <a:fld id="{DA341376-FE25-4203-92D7-F9ADAE5C0E3E}" type="slidenum">
              <a:rPr lang="en-US" smtClean="0">
                <a:latin typeface="Calibri" pitchFamily="34" charset="0"/>
                <a:ea typeface="ＭＳ Ｐゴシック"/>
                <a:cs typeface="ＭＳ Ｐゴシック"/>
              </a:rPr>
              <a:pPr/>
              <a:t>26</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Calibri" pitchFamily="34" charset="0"/>
                <a:ea typeface="ＭＳ Ｐゴシック"/>
              </a:rPr>
              <a:t>People with learning disabilities could also be covered by demonstrating that the MANNER in which their brain function operates is different.</a:t>
            </a:r>
          </a:p>
        </p:txBody>
      </p:sp>
      <p:sp>
        <p:nvSpPr>
          <p:cNvPr id="7885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AEF5085-B215-4B0A-BFC5-DE426489663C}" type="slidenum">
              <a:rPr lang="en-US" sz="1200">
                <a:latin typeface="Calibri" pitchFamily="34" charset="0"/>
              </a:rPr>
              <a:pPr algn="r"/>
              <a:t>27</a:t>
            </a:fld>
            <a:endParaRPr lang="en-US" sz="120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The “attractive nuisance” of working in the regulation itself is gone!  Hopefully, we will see NO more of judges reaching out to ask if the person is substantially limited in working.  The key advance made in the final regulation is to explain clearly how someone can be limited in working, WITHOUT resort to extensive statistical evidence.</a:t>
            </a:r>
          </a:p>
        </p:txBody>
      </p:sp>
      <p:sp>
        <p:nvSpPr>
          <p:cNvPr id="80899" name="Slide Number Placeholder 3"/>
          <p:cNvSpPr>
            <a:spLocks noGrp="1"/>
          </p:cNvSpPr>
          <p:nvPr>
            <p:ph type="sldNum" sz="quarter" idx="5"/>
          </p:nvPr>
        </p:nvSpPr>
        <p:spPr bwMode="auto">
          <a:noFill/>
          <a:ln>
            <a:miter lim="800000"/>
            <a:headEnd/>
            <a:tailEnd/>
          </a:ln>
        </p:spPr>
        <p:txBody>
          <a:bodyPr/>
          <a:lstStyle/>
          <a:p>
            <a:fld id="{25BF20F6-6DFB-4C29-BCDB-A0E8A199E103}" type="slidenum">
              <a:rPr lang="en-US" smtClean="0">
                <a:latin typeface="Calibri" pitchFamily="34" charset="0"/>
                <a:ea typeface="ＭＳ Ｐゴシック"/>
                <a:cs typeface="ＭＳ Ｐゴシック"/>
              </a:rPr>
              <a:pPr/>
              <a:t>28</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82947" name="Slide Number Placeholder 3"/>
          <p:cNvSpPr>
            <a:spLocks noGrp="1"/>
          </p:cNvSpPr>
          <p:nvPr>
            <p:ph type="sldNum" sz="quarter" idx="5"/>
          </p:nvPr>
        </p:nvSpPr>
        <p:spPr bwMode="auto">
          <a:noFill/>
          <a:ln>
            <a:miter lim="800000"/>
            <a:headEnd/>
            <a:tailEnd/>
          </a:ln>
        </p:spPr>
        <p:txBody>
          <a:bodyPr/>
          <a:lstStyle/>
          <a:p>
            <a:fld id="{581072C2-DEAC-4F65-BA0B-F7AAA8B1BC50}" type="slidenum">
              <a:rPr lang="en-US" smtClean="0">
                <a:latin typeface="Calibri" pitchFamily="34" charset="0"/>
                <a:ea typeface="ＭＳ Ｐゴシック"/>
                <a:cs typeface="ＭＳ Ｐゴシック"/>
              </a:rPr>
              <a:pPr/>
              <a:t>29</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84995" name="Slide Number Placeholder 3"/>
          <p:cNvSpPr>
            <a:spLocks noGrp="1"/>
          </p:cNvSpPr>
          <p:nvPr>
            <p:ph type="sldNum" sz="quarter" idx="5"/>
          </p:nvPr>
        </p:nvSpPr>
        <p:spPr bwMode="auto">
          <a:noFill/>
          <a:ln>
            <a:miter lim="800000"/>
            <a:headEnd/>
            <a:tailEnd/>
          </a:ln>
        </p:spPr>
        <p:txBody>
          <a:bodyPr/>
          <a:lstStyle/>
          <a:p>
            <a:fld id="{EBA6CCEE-0FD7-4186-A996-38E2F8B862D4}" type="slidenum">
              <a:rPr lang="en-US" smtClean="0">
                <a:latin typeface="Calibri" pitchFamily="34" charset="0"/>
                <a:ea typeface="ＭＳ Ｐゴシック"/>
                <a:cs typeface="ＭＳ Ｐゴシック"/>
              </a:rPr>
              <a:pPr/>
              <a:t>30</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87043" name="Slide Number Placeholder 3"/>
          <p:cNvSpPr>
            <a:spLocks noGrp="1"/>
          </p:cNvSpPr>
          <p:nvPr>
            <p:ph type="sldNum" sz="quarter" idx="5"/>
          </p:nvPr>
        </p:nvSpPr>
        <p:spPr bwMode="auto">
          <a:noFill/>
          <a:ln>
            <a:miter lim="800000"/>
            <a:headEnd/>
            <a:tailEnd/>
          </a:ln>
        </p:spPr>
        <p:txBody>
          <a:bodyPr/>
          <a:lstStyle/>
          <a:p>
            <a:fld id="{B120C04B-E361-40A3-840F-4165B5819000}" type="slidenum">
              <a:rPr lang="en-US" smtClean="0">
                <a:latin typeface="Calibri" pitchFamily="34" charset="0"/>
                <a:ea typeface="ＭＳ Ｐゴシック"/>
                <a:cs typeface="ＭＳ Ｐゴシック"/>
              </a:rPr>
              <a:pPr/>
              <a:t>31</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TextEdit="1"/>
          </p:cNvSpPr>
          <p:nvPr>
            <p:ph type="sldImg"/>
          </p:nvPr>
        </p:nvSpPr>
        <p:spPr bwMode="auto">
          <a:noFill/>
          <a:ln>
            <a:solidFill>
              <a:srgbClr val="000000"/>
            </a:solidFill>
            <a:miter lim="800000"/>
            <a:headEnd/>
            <a:tailEnd/>
          </a:ln>
        </p:spPr>
      </p:sp>
      <p:sp>
        <p:nvSpPr>
          <p:cNvPr id="1085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89091" name="Slide Number Placeholder 3"/>
          <p:cNvSpPr>
            <a:spLocks noGrp="1"/>
          </p:cNvSpPr>
          <p:nvPr>
            <p:ph type="sldNum" sz="quarter" idx="5"/>
          </p:nvPr>
        </p:nvSpPr>
        <p:spPr bwMode="auto">
          <a:noFill/>
          <a:ln>
            <a:miter lim="800000"/>
            <a:headEnd/>
            <a:tailEnd/>
          </a:ln>
        </p:spPr>
        <p:txBody>
          <a:bodyPr/>
          <a:lstStyle/>
          <a:p>
            <a:fld id="{1C8D3C4E-8BBC-4BCA-960E-49FACF89F7B8}" type="slidenum">
              <a:rPr lang="en-US" smtClean="0">
                <a:latin typeface="Calibri" pitchFamily="34" charset="0"/>
                <a:ea typeface="ＭＳ Ｐゴシック"/>
                <a:cs typeface="ＭＳ Ｐゴシック"/>
              </a:rPr>
              <a:pPr/>
              <a:t>32</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91139" name="Slide Number Placeholder 3"/>
          <p:cNvSpPr>
            <a:spLocks noGrp="1"/>
          </p:cNvSpPr>
          <p:nvPr>
            <p:ph type="sldNum" sz="quarter" idx="5"/>
          </p:nvPr>
        </p:nvSpPr>
        <p:spPr bwMode="auto">
          <a:noFill/>
          <a:ln>
            <a:miter lim="800000"/>
            <a:headEnd/>
            <a:tailEnd/>
          </a:ln>
        </p:spPr>
        <p:txBody>
          <a:bodyPr/>
          <a:lstStyle/>
          <a:p>
            <a:fld id="{5D0AA7BC-308A-4BE5-B531-A80AF62976A6}" type="slidenum">
              <a:rPr lang="en-US" smtClean="0">
                <a:latin typeface="Calibri" pitchFamily="34" charset="0"/>
                <a:ea typeface="ＭＳ Ｐゴシック"/>
                <a:cs typeface="ＭＳ Ｐゴシック"/>
              </a:rPr>
              <a:pPr/>
              <a:t>33</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93187" name="Slide Number Placeholder 3"/>
          <p:cNvSpPr>
            <a:spLocks noGrp="1"/>
          </p:cNvSpPr>
          <p:nvPr>
            <p:ph type="sldNum" sz="quarter" idx="5"/>
          </p:nvPr>
        </p:nvSpPr>
        <p:spPr bwMode="auto">
          <a:noFill/>
          <a:ln>
            <a:miter lim="800000"/>
            <a:headEnd/>
            <a:tailEnd/>
          </a:ln>
        </p:spPr>
        <p:txBody>
          <a:bodyPr/>
          <a:lstStyle/>
          <a:p>
            <a:fld id="{2B6D80B7-9B33-4079-8D4B-87A176C82BCE}" type="slidenum">
              <a:rPr lang="en-US" smtClean="0">
                <a:latin typeface="Calibri" pitchFamily="34" charset="0"/>
                <a:ea typeface="ＭＳ Ｐゴシック"/>
                <a:cs typeface="ＭＳ Ｐゴシック"/>
              </a:rPr>
              <a:pPr/>
              <a:t>34</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bwMode="auto">
          <a:noFill/>
          <a:ln>
            <a:solidFill>
              <a:srgbClr val="000000"/>
            </a:solidFill>
            <a:miter lim="800000"/>
            <a:headEnd/>
            <a:tailEnd/>
          </a:ln>
        </p:spPr>
      </p:sp>
      <p:sp>
        <p:nvSpPr>
          <p:cNvPr id="952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95235" name="Slide Number Placeholder 3"/>
          <p:cNvSpPr>
            <a:spLocks noGrp="1"/>
          </p:cNvSpPr>
          <p:nvPr>
            <p:ph type="sldNum" sz="quarter" idx="5"/>
          </p:nvPr>
        </p:nvSpPr>
        <p:spPr bwMode="auto">
          <a:noFill/>
          <a:ln>
            <a:miter lim="800000"/>
            <a:headEnd/>
            <a:tailEnd/>
          </a:ln>
        </p:spPr>
        <p:txBody>
          <a:bodyPr/>
          <a:lstStyle/>
          <a:p>
            <a:fld id="{CE792510-0549-4C1D-A699-4A558800649F}" type="slidenum">
              <a:rPr lang="en-US" smtClean="0">
                <a:latin typeface="Calibri" pitchFamily="34" charset="0"/>
                <a:ea typeface="ＭＳ Ｐゴシック"/>
                <a:cs typeface="ＭＳ Ｐゴシック"/>
              </a:rPr>
              <a:pPr/>
              <a:t>35</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bwMode="auto">
          <a:noFill/>
          <a:ln>
            <a:solidFill>
              <a:srgbClr val="000000"/>
            </a:solidFill>
            <a:miter lim="800000"/>
            <a:headEnd/>
            <a:tailEnd/>
          </a:ln>
        </p:spPr>
      </p:sp>
      <p:sp>
        <p:nvSpPr>
          <p:cNvPr id="972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97283" name="Slide Number Placeholder 3"/>
          <p:cNvSpPr>
            <a:spLocks noGrp="1"/>
          </p:cNvSpPr>
          <p:nvPr>
            <p:ph type="sldNum" sz="quarter" idx="5"/>
          </p:nvPr>
        </p:nvSpPr>
        <p:spPr bwMode="auto">
          <a:noFill/>
          <a:ln>
            <a:miter lim="800000"/>
            <a:headEnd/>
            <a:tailEnd/>
          </a:ln>
        </p:spPr>
        <p:txBody>
          <a:bodyPr/>
          <a:lstStyle/>
          <a:p>
            <a:fld id="{92A716D2-228A-4E81-B895-0568CB3AC96E}" type="slidenum">
              <a:rPr lang="en-US" smtClean="0">
                <a:latin typeface="Calibri" pitchFamily="34" charset="0"/>
                <a:ea typeface="ＭＳ Ｐゴシック"/>
                <a:cs typeface="ＭＳ Ｐゴシック"/>
              </a:rPr>
              <a:pPr/>
              <a:t>36</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noFill/>
          <a:ln>
            <a:solidFill>
              <a:srgbClr val="000000"/>
            </a:solidFill>
            <a:miter lim="800000"/>
            <a:headEnd/>
            <a:tailEnd/>
          </a:ln>
        </p:spPr>
      </p:sp>
      <p:sp>
        <p:nvSpPr>
          <p:cNvPr id="993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99331" name="Slide Number Placeholder 3"/>
          <p:cNvSpPr>
            <a:spLocks noGrp="1"/>
          </p:cNvSpPr>
          <p:nvPr>
            <p:ph type="sldNum" sz="quarter" idx="5"/>
          </p:nvPr>
        </p:nvSpPr>
        <p:spPr bwMode="auto">
          <a:noFill/>
          <a:ln>
            <a:miter lim="800000"/>
            <a:headEnd/>
            <a:tailEnd/>
          </a:ln>
        </p:spPr>
        <p:txBody>
          <a:bodyPr/>
          <a:lstStyle/>
          <a:p>
            <a:fld id="{9E1A5370-7592-4386-9732-AEF7AF8FDE45}" type="slidenum">
              <a:rPr lang="en-US" smtClean="0">
                <a:latin typeface="Calibri" pitchFamily="34" charset="0"/>
                <a:ea typeface="ＭＳ Ｐゴシック"/>
                <a:cs typeface="ＭＳ Ｐゴシック"/>
              </a:rPr>
              <a:pPr/>
              <a:t>37</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bwMode="auto">
          <a:noFill/>
          <a:ln>
            <a:solidFill>
              <a:srgbClr val="000000"/>
            </a:solidFill>
            <a:miter lim="800000"/>
            <a:headEnd/>
            <a:tailEnd/>
          </a:ln>
        </p:spPr>
      </p:sp>
      <p:sp>
        <p:nvSpPr>
          <p:cNvPr id="1013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101379" name="Slide Number Placeholder 3"/>
          <p:cNvSpPr>
            <a:spLocks noGrp="1"/>
          </p:cNvSpPr>
          <p:nvPr>
            <p:ph type="sldNum" sz="quarter" idx="5"/>
          </p:nvPr>
        </p:nvSpPr>
        <p:spPr bwMode="auto">
          <a:noFill/>
          <a:ln>
            <a:miter lim="800000"/>
            <a:headEnd/>
            <a:tailEnd/>
          </a:ln>
        </p:spPr>
        <p:txBody>
          <a:bodyPr/>
          <a:lstStyle/>
          <a:p>
            <a:fld id="{8240E36F-F79B-4621-8C6A-37A5E0034240}" type="slidenum">
              <a:rPr lang="en-US" smtClean="0">
                <a:latin typeface="Calibri" pitchFamily="34" charset="0"/>
                <a:ea typeface="ＭＳ Ｐゴシック"/>
                <a:cs typeface="ＭＳ Ｐゴシック"/>
              </a:rPr>
              <a:pPr/>
              <a:t>38</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103427" name="Slide Number Placeholder 3"/>
          <p:cNvSpPr>
            <a:spLocks noGrp="1"/>
          </p:cNvSpPr>
          <p:nvPr>
            <p:ph type="sldNum" sz="quarter" idx="5"/>
          </p:nvPr>
        </p:nvSpPr>
        <p:spPr bwMode="auto">
          <a:noFill/>
          <a:ln>
            <a:miter lim="800000"/>
            <a:headEnd/>
            <a:tailEnd/>
          </a:ln>
        </p:spPr>
        <p:txBody>
          <a:bodyPr/>
          <a:lstStyle/>
          <a:p>
            <a:fld id="{02D3A821-38B4-4337-A6FC-7C3F6FB9ACAF}" type="slidenum">
              <a:rPr lang="en-US" smtClean="0">
                <a:latin typeface="Calibri" pitchFamily="34" charset="0"/>
                <a:ea typeface="ＭＳ Ｐゴシック"/>
                <a:cs typeface="ＭＳ Ｐゴシック"/>
              </a:rPr>
              <a:pPr/>
              <a:t>39</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Calibri" pitchFamily="34" charset="0"/>
              <a:ea typeface="ＭＳ Ｐゴシック"/>
            </a:endParaRPr>
          </a:p>
        </p:txBody>
      </p:sp>
      <p:sp>
        <p:nvSpPr>
          <p:cNvPr id="105475" name="Slide Number Placeholder 3"/>
          <p:cNvSpPr>
            <a:spLocks noGrp="1"/>
          </p:cNvSpPr>
          <p:nvPr>
            <p:ph type="sldNum" sz="quarter" idx="5"/>
          </p:nvPr>
        </p:nvSpPr>
        <p:spPr bwMode="auto">
          <a:noFill/>
          <a:ln>
            <a:miter lim="800000"/>
            <a:headEnd/>
            <a:tailEnd/>
          </a:ln>
        </p:spPr>
        <p:txBody>
          <a:bodyPr/>
          <a:lstStyle/>
          <a:p>
            <a:fld id="{243A0AA5-53B8-4CBF-A8ED-0649F9F722CB}" type="slidenum">
              <a:rPr lang="en-US" smtClean="0">
                <a:latin typeface="Calibri" pitchFamily="34" charset="0"/>
                <a:ea typeface="ＭＳ Ｐゴシック"/>
                <a:cs typeface="ＭＳ Ｐゴシック"/>
              </a:rPr>
              <a:pPr/>
              <a:t>40</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Note how this is the same language as the original ADA.</a:t>
            </a:r>
          </a:p>
        </p:txBody>
      </p:sp>
      <p:sp>
        <p:nvSpPr>
          <p:cNvPr id="33795" name="Slide Number Placeholder 3"/>
          <p:cNvSpPr>
            <a:spLocks noGrp="1"/>
          </p:cNvSpPr>
          <p:nvPr>
            <p:ph type="sldNum" sz="quarter" idx="5"/>
          </p:nvPr>
        </p:nvSpPr>
        <p:spPr bwMode="auto">
          <a:noFill/>
          <a:ln>
            <a:miter lim="800000"/>
            <a:headEnd/>
            <a:tailEnd/>
          </a:ln>
        </p:spPr>
        <p:txBody>
          <a:bodyPr/>
          <a:lstStyle/>
          <a:p>
            <a:fld id="{1CB3AE99-D757-47E3-86BD-409A871D54D2}" type="slidenum">
              <a:rPr lang="en-US" smtClean="0">
                <a:latin typeface="Calibri" pitchFamily="34" charset="0"/>
                <a:ea typeface="ＭＳ Ｐゴシック"/>
                <a:cs typeface="ＭＳ Ｐゴシック"/>
              </a:rPr>
              <a:pPr/>
              <a:t>4</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Calibri" pitchFamily="34" charset="0"/>
                <a:ea typeface="ＭＳ Ｐゴシック"/>
              </a:rPr>
              <a:t>The reason we are stressing this is that the EEOC then followed Congress’ lead exactly – see following slides!</a:t>
            </a:r>
          </a:p>
        </p:txBody>
      </p:sp>
      <p:sp>
        <p:nvSpPr>
          <p:cNvPr id="3584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B0BB325-F243-401E-8193-E89C484DB12C}" type="slidenum">
              <a:rPr lang="en-US" sz="1200">
                <a:latin typeface="Calibri" pitchFamily="34" charset="0"/>
              </a:rPr>
              <a:pPr algn="r"/>
              <a:t>5</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And the EEOC, just like Congress, did NOT achieve the goal of easier and simpler coverage by defining “substantially limits.”  Rather, the regulations just show how – when the rules of construction are applied – some impairments will simply almost always be disabilities.</a:t>
            </a:r>
          </a:p>
        </p:txBody>
      </p:sp>
      <p:sp>
        <p:nvSpPr>
          <p:cNvPr id="37891" name="Slide Number Placeholder 3"/>
          <p:cNvSpPr>
            <a:spLocks noGrp="1"/>
          </p:cNvSpPr>
          <p:nvPr>
            <p:ph type="sldNum" sz="quarter" idx="5"/>
          </p:nvPr>
        </p:nvSpPr>
        <p:spPr bwMode="auto">
          <a:noFill/>
          <a:ln>
            <a:miter lim="800000"/>
            <a:headEnd/>
            <a:tailEnd/>
          </a:ln>
        </p:spPr>
        <p:txBody>
          <a:bodyPr/>
          <a:lstStyle/>
          <a:p>
            <a:fld id="{67E068D3-C60A-4F02-A843-3B72F62A35F6}" type="slidenum">
              <a:rPr lang="en-US" smtClean="0">
                <a:latin typeface="Calibri" pitchFamily="34" charset="0"/>
                <a:ea typeface="ＭＳ Ｐゴシック"/>
                <a:cs typeface="ＭＳ Ｐゴシック"/>
              </a:rPr>
              <a:pPr/>
              <a:t>6</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You can go through slides 7-9 quickly – it is pretty much the regulations from before, with a few additions.</a:t>
            </a:r>
          </a:p>
        </p:txBody>
      </p:sp>
      <p:sp>
        <p:nvSpPr>
          <p:cNvPr id="39939" name="Slide Number Placeholder 3"/>
          <p:cNvSpPr>
            <a:spLocks noGrp="1"/>
          </p:cNvSpPr>
          <p:nvPr>
            <p:ph type="sldNum" sz="quarter" idx="5"/>
          </p:nvPr>
        </p:nvSpPr>
        <p:spPr bwMode="auto">
          <a:noFill/>
          <a:ln>
            <a:miter lim="800000"/>
            <a:headEnd/>
            <a:tailEnd/>
          </a:ln>
        </p:spPr>
        <p:txBody>
          <a:bodyPr/>
          <a:lstStyle/>
          <a:p>
            <a:fld id="{755A2B6F-4B3D-4E01-9144-FEB0DB04D10A}" type="slidenum">
              <a:rPr lang="en-US" smtClean="0">
                <a:latin typeface="Calibri" pitchFamily="34" charset="0"/>
                <a:ea typeface="ＭＳ Ｐゴシック"/>
                <a:cs typeface="ＭＳ Ｐゴシック"/>
              </a:rPr>
              <a:pPr/>
              <a:t>7</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Calibri" pitchFamily="34" charset="0"/>
                <a:ea typeface="ＭＳ Ｐゴシック"/>
              </a:rPr>
              <a:t>You can go through slides 7-9 quickly – it is pretty much the regulations from before, with a few additions.</a:t>
            </a:r>
          </a:p>
        </p:txBody>
      </p:sp>
      <p:sp>
        <p:nvSpPr>
          <p:cNvPr id="41987" name="Slide Number Placeholder 3"/>
          <p:cNvSpPr>
            <a:spLocks noGrp="1"/>
          </p:cNvSpPr>
          <p:nvPr>
            <p:ph type="sldNum" sz="quarter" idx="5"/>
          </p:nvPr>
        </p:nvSpPr>
        <p:spPr bwMode="auto">
          <a:noFill/>
          <a:ln>
            <a:miter lim="800000"/>
            <a:headEnd/>
            <a:tailEnd/>
          </a:ln>
        </p:spPr>
        <p:txBody>
          <a:bodyPr/>
          <a:lstStyle/>
          <a:p>
            <a:fld id="{7386F246-FD08-4EFB-8D45-0AC224CFF6A2}" type="slidenum">
              <a:rPr lang="en-US" smtClean="0">
                <a:latin typeface="Calibri" pitchFamily="34" charset="0"/>
                <a:ea typeface="ＭＳ Ｐゴシック"/>
                <a:cs typeface="ＭＳ Ｐゴシック"/>
              </a:rPr>
              <a:pPr/>
              <a:t>8</a:t>
            </a:fld>
            <a:endParaRPr lang="en-US" smtClean="0">
              <a:latin typeface="Calibri" pitchFamily="34" charset="0"/>
              <a:ea typeface="ＭＳ Ｐゴシック"/>
              <a:cs typeface="ＭＳ Ｐゴシック"/>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hangingPunct="1">
              <a:lnSpc>
                <a:spcPct val="90000"/>
              </a:lnSpc>
              <a:defRPr/>
            </a:pPr>
            <a:r>
              <a:rPr lang="en-US" dirty="0" smtClean="0">
                <a:cs typeface="+mn-cs"/>
              </a:rPr>
              <a:t>Some new </a:t>
            </a:r>
            <a:r>
              <a:rPr lang="en-US" dirty="0" err="1" smtClean="0">
                <a:cs typeface="+mn-cs"/>
              </a:rPr>
              <a:t>MLAs</a:t>
            </a:r>
            <a:r>
              <a:rPr lang="en-US" dirty="0" smtClean="0">
                <a:cs typeface="+mn-cs"/>
              </a:rPr>
              <a:t> – performing manual tasks and interacting with others. In determining other examples of major life activities (</a:t>
            </a:r>
            <a:r>
              <a:rPr lang="en-US" dirty="0" err="1" smtClean="0">
                <a:cs typeface="+mn-cs"/>
              </a:rPr>
              <a:t>MLAs</a:t>
            </a:r>
            <a:r>
              <a:rPr lang="en-US" dirty="0" smtClean="0">
                <a:cs typeface="+mn-cs"/>
              </a:rPr>
              <a:t>), the term “major” shall not be interpreted strictly to create a demanding standard for disability. </a:t>
            </a:r>
            <a:r>
              <a:rPr lang="en-US" sz="1050" dirty="0" smtClean="0">
                <a:cs typeface="+mn-cs"/>
              </a:rPr>
              <a:t>29 CFR §1630.2(i)(2.Whether an activity is a “major life activity” is not determined by reference to whether it is of “central importance to daily life.”</a:t>
            </a:r>
            <a:r>
              <a:rPr lang="en-US" sz="900" dirty="0" smtClean="0">
                <a:cs typeface="+mn-cs"/>
              </a:rPr>
              <a:t>29 CFR §1630.2(i)(2)</a:t>
            </a:r>
          </a:p>
          <a:p>
            <a:pPr>
              <a:defRPr/>
            </a:pPr>
            <a:endParaRPr lang="en-US" dirty="0" smtClean="0">
              <a:cs typeface="+mn-cs"/>
            </a:endParaRPr>
          </a:p>
          <a:p>
            <a:pPr>
              <a:defRPr/>
            </a:pPr>
            <a:endParaRPr lang="en-US" dirty="0">
              <a:cs typeface="+mn-cs"/>
            </a:endParaRPr>
          </a:p>
        </p:txBody>
      </p:sp>
      <p:sp>
        <p:nvSpPr>
          <p:cNvPr id="44035" name="Slide Number Placeholder 3"/>
          <p:cNvSpPr>
            <a:spLocks noGrp="1"/>
          </p:cNvSpPr>
          <p:nvPr>
            <p:ph type="sldNum" sz="quarter" idx="5"/>
          </p:nvPr>
        </p:nvSpPr>
        <p:spPr bwMode="auto">
          <a:noFill/>
          <a:ln>
            <a:miter lim="800000"/>
            <a:headEnd/>
            <a:tailEnd/>
          </a:ln>
        </p:spPr>
        <p:txBody>
          <a:bodyPr/>
          <a:lstStyle/>
          <a:p>
            <a:fld id="{F918420E-40DE-4F5C-A95F-6F6953E5B414}" type="slidenum">
              <a:rPr lang="en-US" smtClean="0">
                <a:latin typeface="Calibri" pitchFamily="34" charset="0"/>
                <a:ea typeface="ＭＳ Ｐゴシック"/>
                <a:cs typeface="ＭＳ Ｐゴシック"/>
              </a:rPr>
              <a:pPr/>
              <a:t>9</a:t>
            </a:fld>
            <a:endParaRPr lang="en-US" smtClean="0">
              <a:latin typeface="Calibri" pitchFamily="34"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26"/>
          <p:cNvSpPr>
            <a:spLocks noGrp="1"/>
          </p:cNvSpPr>
          <p:nvPr>
            <p:ph type="dt" sz="half" idx="10"/>
          </p:nvPr>
        </p:nvSpPr>
        <p:spPr/>
        <p:txBody>
          <a:bodyPr/>
          <a:lstStyle>
            <a:lvl1pPr>
              <a:defRPr/>
            </a:lvl1pPr>
          </a:lstStyle>
          <a:p>
            <a:pPr>
              <a:defRPr/>
            </a:pPr>
            <a:fld id="{C5999927-1D0E-448C-8B07-8A2C775A5690}" type="datetime1">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1BD88340-342C-4CBD-865B-A1CE6E0828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6"/>
          <p:cNvSpPr>
            <a:spLocks noGrp="1"/>
          </p:cNvSpPr>
          <p:nvPr>
            <p:ph type="dt" sz="half" idx="10"/>
          </p:nvPr>
        </p:nvSpPr>
        <p:spPr/>
        <p:txBody>
          <a:bodyPr/>
          <a:lstStyle>
            <a:lvl1pPr>
              <a:defRPr/>
            </a:lvl1pPr>
          </a:lstStyle>
          <a:p>
            <a:pPr>
              <a:defRPr/>
            </a:pPr>
            <a:fld id="{291C6B72-B377-4FF7-99C6-F3635194D69B}" type="datetime1">
              <a:rPr lang="en-US"/>
              <a:pPr>
                <a:defRPr/>
              </a:pPr>
              <a:t>8/16/2011</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58816068-CF64-4E20-9723-11191E7ACF2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73A0ED87-70B3-49B3-B0CC-ED1B6E968463}" type="datetime1">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F4B46A04-B600-4D36-AADD-E621C3E2792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320675"/>
            <a:ext cx="1809750" cy="6135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0675"/>
            <a:ext cx="5276850" cy="6135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559BFC90-39F5-45D0-B8E3-720CF69616AA}" type="datetime1">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A0C99083-F11F-4E83-8DE6-86168AD8406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0"/>
          <p:cNvSpPr>
            <a:spLocks noGrp="1"/>
          </p:cNvSpPr>
          <p:nvPr>
            <p:ph type="dt" sz="half" idx="10"/>
          </p:nvPr>
        </p:nvSpPr>
        <p:spPr/>
        <p:txBody>
          <a:bodyPr/>
          <a:lstStyle>
            <a:lvl1pPr>
              <a:defRPr/>
            </a:lvl1pPr>
          </a:lstStyle>
          <a:p>
            <a:pPr>
              <a:defRPr/>
            </a:pPr>
            <a:fld id="{B19C1367-52D8-41BC-967F-6AA6009B4469}" type="datetime1">
              <a:rPr lang="en-US"/>
              <a:pPr>
                <a:defRPr/>
              </a:pPr>
              <a:t>8/16/2011</a:t>
            </a:fld>
            <a:endParaRPr lang="en-US"/>
          </a:p>
        </p:txBody>
      </p:sp>
      <p:sp>
        <p:nvSpPr>
          <p:cNvPr id="5" name="Footer Placeholder 17"/>
          <p:cNvSpPr>
            <a:spLocks noGrp="1"/>
          </p:cNvSpPr>
          <p:nvPr>
            <p:ph type="ftr" sz="quarter" idx="11"/>
          </p:nvPr>
        </p:nvSpPr>
        <p:spPr/>
        <p:txBody>
          <a:bodyPr/>
          <a:lstStyle>
            <a:lvl1pPr>
              <a:defRPr/>
            </a:lvl1pPr>
          </a:lstStyle>
          <a:p>
            <a:pPr>
              <a:defRPr/>
            </a:pPr>
            <a:endParaRPr/>
          </a:p>
        </p:txBody>
      </p:sp>
      <p:sp>
        <p:nvSpPr>
          <p:cNvPr id="6" name="Slide Number Placeholder 28"/>
          <p:cNvSpPr>
            <a:spLocks noGrp="1"/>
          </p:cNvSpPr>
          <p:nvPr>
            <p:ph type="sldNum" sz="quarter" idx="12"/>
          </p:nvPr>
        </p:nvSpPr>
        <p:spPr/>
        <p:txBody>
          <a:bodyPr/>
          <a:lstStyle>
            <a:lvl1pPr>
              <a:defRPr/>
            </a:lvl1pPr>
          </a:lstStyle>
          <a:p>
            <a:pPr>
              <a:defRPr/>
            </a:pPr>
            <a:fld id="{38C847C3-D798-4A8C-B267-56A9B391331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0"/>
          <p:cNvSpPr>
            <a:spLocks noGrp="1"/>
          </p:cNvSpPr>
          <p:nvPr>
            <p:ph type="dt" sz="half" idx="10"/>
          </p:nvPr>
        </p:nvSpPr>
        <p:spPr/>
        <p:txBody>
          <a:bodyPr/>
          <a:lstStyle>
            <a:lvl1pPr>
              <a:defRPr/>
            </a:lvl1pPr>
          </a:lstStyle>
          <a:p>
            <a:pPr>
              <a:defRPr/>
            </a:pPr>
            <a:fld id="{D5C4CB59-0F57-448F-A656-B7EA0C065258}" type="datetime1">
              <a:rPr lang="en-US"/>
              <a:pPr>
                <a:defRPr/>
              </a:pPr>
              <a:t>8/16/2011</a:t>
            </a:fld>
            <a:endParaRPr lang="en-US"/>
          </a:p>
        </p:txBody>
      </p:sp>
      <p:sp>
        <p:nvSpPr>
          <p:cNvPr id="5" name="Footer Placeholder 17"/>
          <p:cNvSpPr>
            <a:spLocks noGrp="1"/>
          </p:cNvSpPr>
          <p:nvPr>
            <p:ph type="ftr" sz="quarter" idx="11"/>
          </p:nvPr>
        </p:nvSpPr>
        <p:spPr/>
        <p:txBody>
          <a:bodyPr/>
          <a:lstStyle>
            <a:lvl1pPr>
              <a:defRPr/>
            </a:lvl1pPr>
          </a:lstStyle>
          <a:p>
            <a:pPr>
              <a:defRPr/>
            </a:pPr>
            <a:endParaRPr/>
          </a:p>
        </p:txBody>
      </p:sp>
      <p:sp>
        <p:nvSpPr>
          <p:cNvPr id="6" name="Slide Number Placeholder 28"/>
          <p:cNvSpPr>
            <a:spLocks noGrp="1"/>
          </p:cNvSpPr>
          <p:nvPr>
            <p:ph type="sldNum" sz="quarter" idx="12"/>
          </p:nvPr>
        </p:nvSpPr>
        <p:spPr/>
        <p:txBody>
          <a:bodyPr/>
          <a:lstStyle>
            <a:lvl1pPr>
              <a:defRPr/>
            </a:lvl1pPr>
          </a:lstStyle>
          <a:p>
            <a:pPr>
              <a:defRPr/>
            </a:pPr>
            <a:fld id="{DB78B99D-F7F3-4633-9F45-790AA8BC0CC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0"/>
          <p:cNvSpPr>
            <a:spLocks noGrp="1"/>
          </p:cNvSpPr>
          <p:nvPr>
            <p:ph type="dt" sz="half" idx="10"/>
          </p:nvPr>
        </p:nvSpPr>
        <p:spPr/>
        <p:txBody>
          <a:bodyPr/>
          <a:lstStyle>
            <a:lvl1pPr>
              <a:defRPr/>
            </a:lvl1pPr>
          </a:lstStyle>
          <a:p>
            <a:pPr>
              <a:defRPr/>
            </a:pPr>
            <a:fld id="{246E47B7-C1F7-446A-B6CA-466C0BF3DF4B}" type="datetime1">
              <a:rPr lang="en-US"/>
              <a:pPr>
                <a:defRPr/>
              </a:pPr>
              <a:t>8/16/2011</a:t>
            </a:fld>
            <a:endParaRPr lang="en-US"/>
          </a:p>
        </p:txBody>
      </p:sp>
      <p:sp>
        <p:nvSpPr>
          <p:cNvPr id="5" name="Footer Placeholder 17"/>
          <p:cNvSpPr>
            <a:spLocks noGrp="1"/>
          </p:cNvSpPr>
          <p:nvPr>
            <p:ph type="ftr" sz="quarter" idx="11"/>
          </p:nvPr>
        </p:nvSpPr>
        <p:spPr/>
        <p:txBody>
          <a:bodyPr/>
          <a:lstStyle>
            <a:lvl1pPr>
              <a:defRPr/>
            </a:lvl1pPr>
          </a:lstStyle>
          <a:p>
            <a:pPr>
              <a:defRPr/>
            </a:pPr>
            <a:endParaRPr/>
          </a:p>
        </p:txBody>
      </p:sp>
      <p:sp>
        <p:nvSpPr>
          <p:cNvPr id="6" name="Slide Number Placeholder 28"/>
          <p:cNvSpPr>
            <a:spLocks noGrp="1"/>
          </p:cNvSpPr>
          <p:nvPr>
            <p:ph type="sldNum" sz="quarter" idx="12"/>
          </p:nvPr>
        </p:nvSpPr>
        <p:spPr/>
        <p:txBody>
          <a:bodyPr/>
          <a:lstStyle>
            <a:lvl1pPr>
              <a:defRPr/>
            </a:lvl1pPr>
          </a:lstStyle>
          <a:p>
            <a:pPr>
              <a:defRPr/>
            </a:pPr>
            <a:fld id="{1FFDE170-C314-41F7-A87D-CA2652FB3F8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9725"/>
            <a:ext cx="3543300" cy="4846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52900" y="1609725"/>
            <a:ext cx="3543300" cy="4846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0"/>
          <p:cNvSpPr>
            <a:spLocks noGrp="1"/>
          </p:cNvSpPr>
          <p:nvPr>
            <p:ph type="dt" sz="half" idx="10"/>
          </p:nvPr>
        </p:nvSpPr>
        <p:spPr/>
        <p:txBody>
          <a:bodyPr/>
          <a:lstStyle>
            <a:lvl1pPr>
              <a:defRPr/>
            </a:lvl1pPr>
          </a:lstStyle>
          <a:p>
            <a:pPr>
              <a:defRPr/>
            </a:pPr>
            <a:fld id="{8158B866-C977-46CE-BC9F-77E80422115B}" type="datetime1">
              <a:rPr lang="en-US"/>
              <a:pPr>
                <a:defRPr/>
              </a:pPr>
              <a:t>8/16/2011</a:t>
            </a:fld>
            <a:endParaRPr lang="en-US"/>
          </a:p>
        </p:txBody>
      </p:sp>
      <p:sp>
        <p:nvSpPr>
          <p:cNvPr id="6" name="Footer Placeholder 17"/>
          <p:cNvSpPr>
            <a:spLocks noGrp="1"/>
          </p:cNvSpPr>
          <p:nvPr>
            <p:ph type="ftr" sz="quarter" idx="11"/>
          </p:nvPr>
        </p:nvSpPr>
        <p:spPr/>
        <p:txBody>
          <a:bodyPr/>
          <a:lstStyle>
            <a:lvl1pPr>
              <a:defRPr/>
            </a:lvl1pPr>
          </a:lstStyle>
          <a:p>
            <a:pPr>
              <a:defRPr/>
            </a:pPr>
            <a:endParaRPr/>
          </a:p>
        </p:txBody>
      </p:sp>
      <p:sp>
        <p:nvSpPr>
          <p:cNvPr id="7" name="Slide Number Placeholder 28"/>
          <p:cNvSpPr>
            <a:spLocks noGrp="1"/>
          </p:cNvSpPr>
          <p:nvPr>
            <p:ph type="sldNum" sz="quarter" idx="12"/>
          </p:nvPr>
        </p:nvSpPr>
        <p:spPr/>
        <p:txBody>
          <a:bodyPr/>
          <a:lstStyle>
            <a:lvl1pPr>
              <a:defRPr/>
            </a:lvl1pPr>
          </a:lstStyle>
          <a:p>
            <a:pPr>
              <a:defRPr/>
            </a:pPr>
            <a:fld id="{8FD98CD2-045B-4CC6-A913-9A44733297E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0"/>
          <p:cNvSpPr>
            <a:spLocks noGrp="1"/>
          </p:cNvSpPr>
          <p:nvPr>
            <p:ph type="dt" sz="half" idx="10"/>
          </p:nvPr>
        </p:nvSpPr>
        <p:spPr/>
        <p:txBody>
          <a:bodyPr/>
          <a:lstStyle>
            <a:lvl1pPr>
              <a:defRPr/>
            </a:lvl1pPr>
          </a:lstStyle>
          <a:p>
            <a:pPr>
              <a:defRPr/>
            </a:pPr>
            <a:fld id="{99C1F212-CE44-4B90-848D-8B091FCF7669}" type="datetime1">
              <a:rPr lang="en-US"/>
              <a:pPr>
                <a:defRPr/>
              </a:pPr>
              <a:t>8/16/2011</a:t>
            </a:fld>
            <a:endParaRPr lang="en-US"/>
          </a:p>
        </p:txBody>
      </p:sp>
      <p:sp>
        <p:nvSpPr>
          <p:cNvPr id="8" name="Footer Placeholder 17"/>
          <p:cNvSpPr>
            <a:spLocks noGrp="1"/>
          </p:cNvSpPr>
          <p:nvPr>
            <p:ph type="ftr" sz="quarter" idx="11"/>
          </p:nvPr>
        </p:nvSpPr>
        <p:spPr/>
        <p:txBody>
          <a:bodyPr/>
          <a:lstStyle>
            <a:lvl1pPr>
              <a:defRPr/>
            </a:lvl1pPr>
          </a:lstStyle>
          <a:p>
            <a:pPr>
              <a:defRPr/>
            </a:pPr>
            <a:endParaRPr/>
          </a:p>
        </p:txBody>
      </p:sp>
      <p:sp>
        <p:nvSpPr>
          <p:cNvPr id="9" name="Slide Number Placeholder 28"/>
          <p:cNvSpPr>
            <a:spLocks noGrp="1"/>
          </p:cNvSpPr>
          <p:nvPr>
            <p:ph type="sldNum" sz="quarter" idx="12"/>
          </p:nvPr>
        </p:nvSpPr>
        <p:spPr/>
        <p:txBody>
          <a:bodyPr/>
          <a:lstStyle>
            <a:lvl1pPr>
              <a:defRPr/>
            </a:lvl1pPr>
          </a:lstStyle>
          <a:p>
            <a:pPr>
              <a:defRPr/>
            </a:pPr>
            <a:fld id="{0E921890-C08A-403D-9C21-BA6D00F5396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0"/>
          <p:cNvSpPr>
            <a:spLocks noGrp="1"/>
          </p:cNvSpPr>
          <p:nvPr>
            <p:ph type="dt" sz="half" idx="10"/>
          </p:nvPr>
        </p:nvSpPr>
        <p:spPr/>
        <p:txBody>
          <a:bodyPr/>
          <a:lstStyle>
            <a:lvl1pPr>
              <a:defRPr/>
            </a:lvl1pPr>
          </a:lstStyle>
          <a:p>
            <a:pPr>
              <a:defRPr/>
            </a:pPr>
            <a:fld id="{C5360C27-7648-4D73-9D51-80E9C54C55A5}" type="datetime1">
              <a:rPr lang="en-US"/>
              <a:pPr>
                <a:defRPr/>
              </a:pPr>
              <a:t>8/16/2011</a:t>
            </a:fld>
            <a:endParaRPr lang="en-US"/>
          </a:p>
        </p:txBody>
      </p:sp>
      <p:sp>
        <p:nvSpPr>
          <p:cNvPr id="4" name="Footer Placeholder 17"/>
          <p:cNvSpPr>
            <a:spLocks noGrp="1"/>
          </p:cNvSpPr>
          <p:nvPr>
            <p:ph type="ftr" sz="quarter" idx="11"/>
          </p:nvPr>
        </p:nvSpPr>
        <p:spPr/>
        <p:txBody>
          <a:bodyPr/>
          <a:lstStyle>
            <a:lvl1pPr>
              <a:defRPr/>
            </a:lvl1pPr>
          </a:lstStyle>
          <a:p>
            <a:pPr>
              <a:defRPr/>
            </a:pPr>
            <a:endParaRPr/>
          </a:p>
        </p:txBody>
      </p:sp>
      <p:sp>
        <p:nvSpPr>
          <p:cNvPr id="5" name="Slide Number Placeholder 28"/>
          <p:cNvSpPr>
            <a:spLocks noGrp="1"/>
          </p:cNvSpPr>
          <p:nvPr>
            <p:ph type="sldNum" sz="quarter" idx="12"/>
          </p:nvPr>
        </p:nvSpPr>
        <p:spPr/>
        <p:txBody>
          <a:bodyPr/>
          <a:lstStyle>
            <a:lvl1pPr>
              <a:defRPr/>
            </a:lvl1pPr>
          </a:lstStyle>
          <a:p>
            <a:pPr>
              <a:defRPr/>
            </a:pPr>
            <a:fld id="{B9F8F588-A8FC-434E-9125-A8E46AD3C8B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0"/>
          <p:cNvSpPr>
            <a:spLocks noGrp="1"/>
          </p:cNvSpPr>
          <p:nvPr>
            <p:ph type="dt" sz="half" idx="10"/>
          </p:nvPr>
        </p:nvSpPr>
        <p:spPr/>
        <p:txBody>
          <a:bodyPr/>
          <a:lstStyle>
            <a:lvl1pPr>
              <a:defRPr/>
            </a:lvl1pPr>
          </a:lstStyle>
          <a:p>
            <a:pPr>
              <a:defRPr/>
            </a:pPr>
            <a:fld id="{CB61A82C-71D8-4F5E-B09D-D87B47798ED5}" type="datetime1">
              <a:rPr lang="en-US"/>
              <a:pPr>
                <a:defRPr/>
              </a:pPr>
              <a:t>8/16/2011</a:t>
            </a:fld>
            <a:endParaRPr lang="en-US"/>
          </a:p>
        </p:txBody>
      </p:sp>
      <p:sp>
        <p:nvSpPr>
          <p:cNvPr id="3" name="Footer Placeholder 17"/>
          <p:cNvSpPr>
            <a:spLocks noGrp="1"/>
          </p:cNvSpPr>
          <p:nvPr>
            <p:ph type="ftr" sz="quarter" idx="11"/>
          </p:nvPr>
        </p:nvSpPr>
        <p:spPr/>
        <p:txBody>
          <a:bodyPr/>
          <a:lstStyle>
            <a:lvl1pPr>
              <a:defRPr/>
            </a:lvl1pPr>
          </a:lstStyle>
          <a:p>
            <a:pPr>
              <a:defRPr/>
            </a:pPr>
            <a:endParaRPr/>
          </a:p>
        </p:txBody>
      </p:sp>
      <p:sp>
        <p:nvSpPr>
          <p:cNvPr id="4" name="Slide Number Placeholder 28"/>
          <p:cNvSpPr>
            <a:spLocks noGrp="1"/>
          </p:cNvSpPr>
          <p:nvPr>
            <p:ph type="sldNum" sz="quarter" idx="12"/>
          </p:nvPr>
        </p:nvSpPr>
        <p:spPr/>
        <p:txBody>
          <a:bodyPr/>
          <a:lstStyle>
            <a:lvl1pPr>
              <a:defRPr/>
            </a:lvl1pPr>
          </a:lstStyle>
          <a:p>
            <a:pPr>
              <a:defRPr/>
            </a:pPr>
            <a:fld id="{E696036B-4E8A-42CD-AD83-D86DB982A32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BE786ABB-01A9-4CC3-AD35-2EFD39BE3991}" type="datetime1">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A799C709-4263-4B75-9B96-C488855EB9F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0"/>
          <p:cNvSpPr>
            <a:spLocks noGrp="1"/>
          </p:cNvSpPr>
          <p:nvPr>
            <p:ph type="dt" sz="half" idx="10"/>
          </p:nvPr>
        </p:nvSpPr>
        <p:spPr/>
        <p:txBody>
          <a:bodyPr/>
          <a:lstStyle>
            <a:lvl1pPr>
              <a:defRPr/>
            </a:lvl1pPr>
          </a:lstStyle>
          <a:p>
            <a:pPr>
              <a:defRPr/>
            </a:pPr>
            <a:fld id="{5FFA9F02-5C7D-4784-AD5B-AE974AF1EB32}" type="datetime1">
              <a:rPr lang="en-US"/>
              <a:pPr>
                <a:defRPr/>
              </a:pPr>
              <a:t>8/16/2011</a:t>
            </a:fld>
            <a:endParaRPr lang="en-US"/>
          </a:p>
        </p:txBody>
      </p:sp>
      <p:sp>
        <p:nvSpPr>
          <p:cNvPr id="6" name="Footer Placeholder 17"/>
          <p:cNvSpPr>
            <a:spLocks noGrp="1"/>
          </p:cNvSpPr>
          <p:nvPr>
            <p:ph type="ftr" sz="quarter" idx="11"/>
          </p:nvPr>
        </p:nvSpPr>
        <p:spPr/>
        <p:txBody>
          <a:bodyPr/>
          <a:lstStyle>
            <a:lvl1pPr>
              <a:defRPr/>
            </a:lvl1pPr>
          </a:lstStyle>
          <a:p>
            <a:pPr>
              <a:defRPr/>
            </a:pPr>
            <a:endParaRPr/>
          </a:p>
        </p:txBody>
      </p:sp>
      <p:sp>
        <p:nvSpPr>
          <p:cNvPr id="7" name="Slide Number Placeholder 28"/>
          <p:cNvSpPr>
            <a:spLocks noGrp="1"/>
          </p:cNvSpPr>
          <p:nvPr>
            <p:ph type="sldNum" sz="quarter" idx="12"/>
          </p:nvPr>
        </p:nvSpPr>
        <p:spPr/>
        <p:txBody>
          <a:bodyPr/>
          <a:lstStyle>
            <a:lvl1pPr>
              <a:defRPr/>
            </a:lvl1pPr>
          </a:lstStyle>
          <a:p>
            <a:pPr>
              <a:defRPr/>
            </a:pPr>
            <a:fld id="{FF9BEBE0-697A-40A7-AE39-352BFF0BA04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0"/>
          <p:cNvSpPr>
            <a:spLocks noGrp="1"/>
          </p:cNvSpPr>
          <p:nvPr>
            <p:ph type="dt" sz="half" idx="10"/>
          </p:nvPr>
        </p:nvSpPr>
        <p:spPr/>
        <p:txBody>
          <a:bodyPr/>
          <a:lstStyle>
            <a:lvl1pPr>
              <a:defRPr/>
            </a:lvl1pPr>
          </a:lstStyle>
          <a:p>
            <a:pPr>
              <a:defRPr/>
            </a:pPr>
            <a:fld id="{A19049B3-60F1-4B5E-999D-6B944707AAB2}" type="datetime1">
              <a:rPr lang="en-US"/>
              <a:pPr>
                <a:defRPr/>
              </a:pPr>
              <a:t>8/16/2011</a:t>
            </a:fld>
            <a:endParaRPr lang="en-US"/>
          </a:p>
        </p:txBody>
      </p:sp>
      <p:sp>
        <p:nvSpPr>
          <p:cNvPr id="6" name="Footer Placeholder 17"/>
          <p:cNvSpPr>
            <a:spLocks noGrp="1"/>
          </p:cNvSpPr>
          <p:nvPr>
            <p:ph type="ftr" sz="quarter" idx="11"/>
          </p:nvPr>
        </p:nvSpPr>
        <p:spPr/>
        <p:txBody>
          <a:bodyPr/>
          <a:lstStyle>
            <a:lvl1pPr>
              <a:defRPr/>
            </a:lvl1pPr>
          </a:lstStyle>
          <a:p>
            <a:pPr>
              <a:defRPr/>
            </a:pPr>
            <a:endParaRPr/>
          </a:p>
        </p:txBody>
      </p:sp>
      <p:sp>
        <p:nvSpPr>
          <p:cNvPr id="7" name="Slide Number Placeholder 28"/>
          <p:cNvSpPr>
            <a:spLocks noGrp="1"/>
          </p:cNvSpPr>
          <p:nvPr>
            <p:ph type="sldNum" sz="quarter" idx="12"/>
          </p:nvPr>
        </p:nvSpPr>
        <p:spPr/>
        <p:txBody>
          <a:bodyPr/>
          <a:lstStyle>
            <a:lvl1pPr>
              <a:defRPr/>
            </a:lvl1pPr>
          </a:lstStyle>
          <a:p>
            <a:pPr>
              <a:defRPr/>
            </a:pPr>
            <a:fld id="{660E3FEF-7FDA-469D-B8CB-2E251281B39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0"/>
          <p:cNvSpPr>
            <a:spLocks noGrp="1"/>
          </p:cNvSpPr>
          <p:nvPr>
            <p:ph type="dt" sz="half" idx="10"/>
          </p:nvPr>
        </p:nvSpPr>
        <p:spPr/>
        <p:txBody>
          <a:bodyPr/>
          <a:lstStyle>
            <a:lvl1pPr>
              <a:defRPr/>
            </a:lvl1pPr>
          </a:lstStyle>
          <a:p>
            <a:pPr>
              <a:defRPr/>
            </a:pPr>
            <a:fld id="{32EC6529-42DB-489F-A670-7B68A650BB8D}" type="datetime1">
              <a:rPr lang="en-US"/>
              <a:pPr>
                <a:defRPr/>
              </a:pPr>
              <a:t>8/16/2011</a:t>
            </a:fld>
            <a:endParaRPr lang="en-US"/>
          </a:p>
        </p:txBody>
      </p:sp>
      <p:sp>
        <p:nvSpPr>
          <p:cNvPr id="5" name="Footer Placeholder 17"/>
          <p:cNvSpPr>
            <a:spLocks noGrp="1"/>
          </p:cNvSpPr>
          <p:nvPr>
            <p:ph type="ftr" sz="quarter" idx="11"/>
          </p:nvPr>
        </p:nvSpPr>
        <p:spPr/>
        <p:txBody>
          <a:bodyPr/>
          <a:lstStyle>
            <a:lvl1pPr>
              <a:defRPr/>
            </a:lvl1pPr>
          </a:lstStyle>
          <a:p>
            <a:pPr>
              <a:defRPr/>
            </a:pPr>
            <a:endParaRPr/>
          </a:p>
        </p:txBody>
      </p:sp>
      <p:sp>
        <p:nvSpPr>
          <p:cNvPr id="6" name="Slide Number Placeholder 28"/>
          <p:cNvSpPr>
            <a:spLocks noGrp="1"/>
          </p:cNvSpPr>
          <p:nvPr>
            <p:ph type="sldNum" sz="quarter" idx="12"/>
          </p:nvPr>
        </p:nvSpPr>
        <p:spPr/>
        <p:txBody>
          <a:bodyPr/>
          <a:lstStyle>
            <a:lvl1pPr>
              <a:defRPr/>
            </a:lvl1pPr>
          </a:lstStyle>
          <a:p>
            <a:pPr>
              <a:defRPr/>
            </a:pPr>
            <a:fld id="{63E198B2-A68F-428B-9F4F-11B3DF0EDF2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320675"/>
            <a:ext cx="1809750" cy="6135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0675"/>
            <a:ext cx="5276850" cy="6135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0"/>
          <p:cNvSpPr>
            <a:spLocks noGrp="1"/>
          </p:cNvSpPr>
          <p:nvPr>
            <p:ph type="dt" sz="half" idx="10"/>
          </p:nvPr>
        </p:nvSpPr>
        <p:spPr/>
        <p:txBody>
          <a:bodyPr/>
          <a:lstStyle>
            <a:lvl1pPr>
              <a:defRPr/>
            </a:lvl1pPr>
          </a:lstStyle>
          <a:p>
            <a:pPr>
              <a:defRPr/>
            </a:pPr>
            <a:fld id="{B1D33C22-BE94-4762-A623-077C0DB0996E}" type="datetime1">
              <a:rPr lang="en-US"/>
              <a:pPr>
                <a:defRPr/>
              </a:pPr>
              <a:t>8/16/2011</a:t>
            </a:fld>
            <a:endParaRPr lang="en-US"/>
          </a:p>
        </p:txBody>
      </p:sp>
      <p:sp>
        <p:nvSpPr>
          <p:cNvPr id="5" name="Footer Placeholder 17"/>
          <p:cNvSpPr>
            <a:spLocks noGrp="1"/>
          </p:cNvSpPr>
          <p:nvPr>
            <p:ph type="ftr" sz="quarter" idx="11"/>
          </p:nvPr>
        </p:nvSpPr>
        <p:spPr/>
        <p:txBody>
          <a:bodyPr/>
          <a:lstStyle>
            <a:lvl1pPr>
              <a:defRPr/>
            </a:lvl1pPr>
          </a:lstStyle>
          <a:p>
            <a:pPr>
              <a:defRPr/>
            </a:pPr>
            <a:endParaRPr/>
          </a:p>
        </p:txBody>
      </p:sp>
      <p:sp>
        <p:nvSpPr>
          <p:cNvPr id="6" name="Slide Number Placeholder 28"/>
          <p:cNvSpPr>
            <a:spLocks noGrp="1"/>
          </p:cNvSpPr>
          <p:nvPr>
            <p:ph type="sldNum" sz="quarter" idx="12"/>
          </p:nvPr>
        </p:nvSpPr>
        <p:spPr/>
        <p:txBody>
          <a:bodyPr/>
          <a:lstStyle>
            <a:lvl1pPr>
              <a:defRPr/>
            </a:lvl1pPr>
          </a:lstStyle>
          <a:p>
            <a:pPr>
              <a:defRPr/>
            </a:pPr>
            <a:fld id="{D1D09AD0-58CB-4299-825A-7CE08D1BA0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4691"/>
            <a:ext cx="7239000" cy="1134901"/>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90000"/>
              </a:lnSpc>
              <a:spcBef>
                <a:spcPts val="2400"/>
              </a:spcBef>
              <a:defRPr/>
            </a:lvl1pPr>
            <a:lvl2pPr>
              <a:lnSpc>
                <a:spcPct val="90000"/>
              </a:lnSpc>
              <a:spcBef>
                <a:spcPts val="2400"/>
              </a:spcBef>
              <a:buClrTx/>
              <a:defRPr>
                <a:solidFill>
                  <a:schemeClr val="tx1"/>
                </a:solidFill>
              </a:defRPr>
            </a:lvl2pPr>
            <a:lvl3pPr>
              <a:lnSpc>
                <a:spcPct val="90000"/>
              </a:lnSpc>
              <a:spcBef>
                <a:spcPts val="2400"/>
              </a:spcBef>
              <a:buClr>
                <a:schemeClr val="tx1"/>
              </a:buClr>
              <a:buFont typeface="Trebuchet MS" pitchFamily="34" charset="0"/>
              <a:buChar char="–"/>
              <a:defRPr>
                <a:solidFill>
                  <a:schemeClr val="tx1"/>
                </a:solidFill>
              </a:defRPr>
            </a:lvl3pPr>
            <a:lvl4pPr>
              <a:lnSpc>
                <a:spcPct val="90000"/>
              </a:lnSpc>
              <a:spcBef>
                <a:spcPts val="2400"/>
              </a:spcBef>
              <a:defRPr/>
            </a:lvl4pPr>
            <a:lvl5pPr>
              <a:lnSpc>
                <a:spcPct val="90000"/>
              </a:lnSpc>
              <a:spcBef>
                <a:spcPts val="24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6"/>
          <p:cNvSpPr>
            <a:spLocks noGrp="1"/>
          </p:cNvSpPr>
          <p:nvPr>
            <p:ph type="dt" sz="half" idx="10"/>
          </p:nvPr>
        </p:nvSpPr>
        <p:spPr/>
        <p:txBody>
          <a:bodyPr/>
          <a:lstStyle>
            <a:lvl1pPr>
              <a:defRPr/>
            </a:lvl1pPr>
          </a:lstStyle>
          <a:p>
            <a:pPr>
              <a:defRPr/>
            </a:pPr>
            <a:fld id="{869E9CC3-EB23-499F-AD6A-A6D5CE596832}" type="datetime1">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134E2980-C3C4-463C-B365-9A166B4A60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26"/>
          <p:cNvSpPr>
            <a:spLocks noGrp="1"/>
          </p:cNvSpPr>
          <p:nvPr>
            <p:ph type="dt" sz="half" idx="10"/>
          </p:nvPr>
        </p:nvSpPr>
        <p:spPr/>
        <p:txBody>
          <a:bodyPr/>
          <a:lstStyle>
            <a:lvl1pPr>
              <a:defRPr/>
            </a:lvl1pPr>
          </a:lstStyle>
          <a:p>
            <a:pPr>
              <a:defRPr/>
            </a:pPr>
            <a:fld id="{7F97EE17-E17B-44A7-B69A-790E020E9D1D}" type="datetime1">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C03E855B-B3C7-465A-92A0-15D6CCBDD08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9725"/>
            <a:ext cx="3543300" cy="4846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52900" y="1609725"/>
            <a:ext cx="3543300" cy="4846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904922A6-FF61-49CB-B865-CB716623335D}" type="datetime1">
              <a:rPr lang="en-US"/>
              <a:pPr>
                <a:defRPr/>
              </a:pPr>
              <a:t>8/16/2011</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79B0AFD8-E853-4215-84A9-D85CAD45686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22D011DA-2CB9-4509-95ED-A204A566E1B5}" type="datetime1">
              <a:rPr lang="en-US"/>
              <a:pPr>
                <a:defRPr/>
              </a:pPr>
              <a:t>8/16/2011</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1733CE5E-9428-4D77-95AB-80BACA5FC8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A87EFA82-1769-41F3-8CD9-0F787D86C5E4}" type="datetime1">
              <a:rPr lang="en-US"/>
              <a:pPr>
                <a:defRPr/>
              </a:pPr>
              <a:t>8/16/2011</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150FBFEB-7C83-41A9-8FF4-4290086274D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6E06138B-36EE-45AC-98F9-96BE9A347005}" type="datetime1">
              <a:rPr lang="en-US"/>
              <a:pPr>
                <a:defRPr/>
              </a:pPr>
              <a:t>8/16/2011</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B1371688-39A5-4E61-98C5-6C0865FD30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6"/>
          <p:cNvSpPr>
            <a:spLocks noGrp="1"/>
          </p:cNvSpPr>
          <p:nvPr>
            <p:ph type="dt" sz="half" idx="10"/>
          </p:nvPr>
        </p:nvSpPr>
        <p:spPr/>
        <p:txBody>
          <a:bodyPr/>
          <a:lstStyle>
            <a:lvl1pPr>
              <a:defRPr/>
            </a:lvl1pPr>
          </a:lstStyle>
          <a:p>
            <a:pPr>
              <a:defRPr/>
            </a:pPr>
            <a:fld id="{24B540E5-FC5C-4C8A-87D3-305A11873C19}" type="datetime1">
              <a:rPr lang="en-US"/>
              <a:pPr>
                <a:defRPr/>
              </a:pPr>
              <a:t>8/16/2011</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DFF6CA1E-7913-496C-B537-5ECFA094D76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9" name="Title Placeholder 2"/>
          <p:cNvSpPr>
            <a:spLocks noGrp="1"/>
          </p:cNvSpPr>
          <p:nvPr>
            <p:ph type="title"/>
          </p:nvPr>
        </p:nvSpPr>
        <p:spPr bwMode="auto">
          <a:xfrm>
            <a:off x="457200" y="320675"/>
            <a:ext cx="7239000" cy="1143000"/>
          </a:xfrm>
          <a:prstGeom prst="rect">
            <a:avLst/>
          </a:prstGeom>
          <a:noFill/>
          <a:ln w="9525">
            <a:noFill/>
            <a:miter lim="800000"/>
            <a:headEnd/>
            <a:tailEnd/>
          </a:ln>
        </p:spPr>
        <p:txBody>
          <a:bodyPr vert="horz" wrap="square" lIns="45720" tIns="0" rIns="45720" bIns="0" numCol="1" anchor="b" anchorCtr="0" compatLnSpc="1">
            <a:prstTxWarp prst="textNoShape">
              <a:avLst/>
            </a:prstTxWarp>
          </a:bodyPr>
          <a:lstStyle/>
          <a:p>
            <a:pPr lvl="0"/>
            <a:r>
              <a:rPr lang="en-US" smtClean="0"/>
              <a:t>Click to edit Master title style</a:t>
            </a:r>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wrap="square" lIns="91440" tIns="0" rIns="91440" bIns="0" numCol="1" anchor="b" anchorCtr="0" compatLnSpc="1">
            <a:prstTxWarp prst="textNoShape">
              <a:avLst/>
            </a:prstTxWarp>
          </a:bodyPr>
          <a:lstStyle>
            <a:lvl1pPr>
              <a:defRPr sz="1000">
                <a:solidFill>
                  <a:schemeClr val="tx2"/>
                </a:solidFill>
                <a:latin typeface="Trebuchet MS" pitchFamily="-106" charset="0"/>
                <a:ea typeface="ＭＳ Ｐゴシック" pitchFamily="-106" charset="-128"/>
                <a:cs typeface="+mn-cs"/>
              </a:defRPr>
            </a:lvl1pPr>
          </a:lstStyle>
          <a:p>
            <a:pPr>
              <a:defRPr/>
            </a:pPr>
            <a:fld id="{6E55A367-03EF-4111-82E9-0219862B0C66}" type="datetime1">
              <a:rPr lang="en-US"/>
              <a:pPr>
                <a:defRPr/>
              </a:pPr>
              <a:t>8/16/2011</a:t>
            </a:fld>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ea typeface="+mn-ea"/>
                <a:cs typeface="+mn-cs"/>
              </a:defRPr>
            </a:lvl1pPr>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a:defRPr sz="1100">
                <a:solidFill>
                  <a:schemeClr val="tx2"/>
                </a:solidFill>
                <a:latin typeface="Trebuchet MS" pitchFamily="-106" charset="0"/>
                <a:ea typeface="ＭＳ Ｐゴシック" pitchFamily="-106" charset="-128"/>
                <a:cs typeface="+mn-cs"/>
              </a:defRPr>
            </a:lvl1pPr>
          </a:lstStyle>
          <a:p>
            <a:pPr>
              <a:defRPr/>
            </a:pPr>
            <a:fld id="{45F2A926-D6C2-412B-9D78-81EB007105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hf hdr="0" ftr="0" dt="0"/>
  <p:txStyles>
    <p:titleStyle>
      <a:lvl1pPr algn="l" rtl="0" eaLnBrk="0" fontAlgn="base" hangingPunct="0">
        <a:spcBef>
          <a:spcPct val="0"/>
        </a:spcBef>
        <a:spcAft>
          <a:spcPct val="0"/>
        </a:spcAft>
        <a:defRPr sz="3800" b="1">
          <a:solidFill>
            <a:schemeClr val="tx1"/>
          </a:solidFill>
          <a:latin typeface="+mj-lt"/>
          <a:ea typeface="ＭＳ Ｐゴシック" pitchFamily="-106" charset="-128"/>
          <a:cs typeface="ＭＳ Ｐゴシック"/>
        </a:defRPr>
      </a:lvl1pPr>
      <a:lvl2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2pPr>
      <a:lvl3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3pPr>
      <a:lvl4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4pPr>
      <a:lvl5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5pPr>
      <a:lvl6pPr marL="457200" algn="l" rtl="0" eaLnBrk="0" fontAlgn="base" hangingPunct="0">
        <a:spcBef>
          <a:spcPct val="0"/>
        </a:spcBef>
        <a:spcAft>
          <a:spcPct val="0"/>
        </a:spcAft>
        <a:defRPr sz="3800" b="1">
          <a:solidFill>
            <a:schemeClr val="tx1"/>
          </a:solidFill>
          <a:latin typeface="Trebuchet MS" pitchFamily="-106" charset="0"/>
        </a:defRPr>
      </a:lvl6pPr>
      <a:lvl7pPr marL="914400" algn="l" rtl="0" eaLnBrk="0" fontAlgn="base" hangingPunct="0">
        <a:spcBef>
          <a:spcPct val="0"/>
        </a:spcBef>
        <a:spcAft>
          <a:spcPct val="0"/>
        </a:spcAft>
        <a:defRPr sz="3800" b="1">
          <a:solidFill>
            <a:schemeClr val="tx1"/>
          </a:solidFill>
          <a:latin typeface="Trebuchet MS" pitchFamily="-106" charset="0"/>
        </a:defRPr>
      </a:lvl7pPr>
      <a:lvl8pPr marL="1371600" algn="l" rtl="0" eaLnBrk="0" fontAlgn="base" hangingPunct="0">
        <a:spcBef>
          <a:spcPct val="0"/>
        </a:spcBef>
        <a:spcAft>
          <a:spcPct val="0"/>
        </a:spcAft>
        <a:defRPr sz="3800" b="1">
          <a:solidFill>
            <a:schemeClr val="tx1"/>
          </a:solidFill>
          <a:latin typeface="Trebuchet MS" pitchFamily="-106" charset="0"/>
        </a:defRPr>
      </a:lvl8pPr>
      <a:lvl9pPr marL="1828800" algn="l" rtl="0" eaLnBrk="0" fontAlgn="base" hangingPunct="0">
        <a:spcBef>
          <a:spcPct val="0"/>
        </a:spcBef>
        <a:spcAft>
          <a:spcPct val="0"/>
        </a:spcAft>
        <a:defRPr sz="3800" b="1">
          <a:solidFill>
            <a:schemeClr val="tx1"/>
          </a:solidFill>
          <a:latin typeface="Trebuchet MS" pitchFamily="-106" charset="0"/>
        </a:defRPr>
      </a:lvl9pPr>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a:solidFill>
            <a:schemeClr val="tx1"/>
          </a:solidFill>
          <a:latin typeface="+mn-lt"/>
          <a:ea typeface="ＭＳ Ｐゴシック" pitchFamily="-106" charset="-128"/>
          <a:cs typeface="ＭＳ Ｐゴシック"/>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a:solidFill>
            <a:srgbClr val="6C6C6C"/>
          </a:solidFill>
          <a:latin typeface="+mn-lt"/>
          <a:ea typeface="ＭＳ Ｐゴシック" pitchFamily="-106" charset="-128"/>
          <a:cs typeface="ＭＳ Ｐゴシック"/>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a:solidFill>
            <a:schemeClr val="tx1"/>
          </a:solidFill>
          <a:latin typeface="+mn-lt"/>
          <a:ea typeface="ＭＳ Ｐゴシック" pitchFamily="-106" charset="-128"/>
          <a:cs typeface="ＭＳ Ｐゴシック"/>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a:solidFill>
            <a:srgbClr val="6C6C6C"/>
          </a:solidFill>
          <a:latin typeface="+mn-lt"/>
          <a:ea typeface="ＭＳ Ｐゴシック" pitchFamily="-106" charset="-128"/>
          <a:cs typeface="ＭＳ Ｐゴシック"/>
        </a:defRPr>
      </a:lvl4pPr>
      <a:lvl5pPr marL="1279525" indent="-228600" algn="l" rtl="0" eaLnBrk="0" fontAlgn="base" hangingPunct="0">
        <a:spcBef>
          <a:spcPts val="400"/>
        </a:spcBef>
        <a:spcAft>
          <a:spcPct val="0"/>
        </a:spcAft>
        <a:buClr>
          <a:srgbClr val="F9B639"/>
        </a:buClr>
        <a:buSzPct val="70000"/>
        <a:buFont typeface="Wingdings" pitchFamily="2" charset="2"/>
        <a:buChar char=""/>
        <a:defRPr>
          <a:solidFill>
            <a:schemeClr val="tx1"/>
          </a:solidFill>
          <a:latin typeface="+mn-lt"/>
          <a:ea typeface="ＭＳ Ｐゴシック" pitchFamily="-106" charset="-128"/>
          <a:cs typeface="ＭＳ Ｐゴシック"/>
        </a:defRPr>
      </a:lvl5pPr>
      <a:lvl6pPr marL="17367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6pPr>
      <a:lvl7pPr marL="21939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7pPr>
      <a:lvl8pPr marL="26511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8pPr>
      <a:lvl9pPr marL="31083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4342" name="Title Placeholder 2"/>
          <p:cNvSpPr>
            <a:spLocks noGrp="1"/>
          </p:cNvSpPr>
          <p:nvPr>
            <p:ph type="title"/>
          </p:nvPr>
        </p:nvSpPr>
        <p:spPr bwMode="auto">
          <a:xfrm>
            <a:off x="457200" y="320675"/>
            <a:ext cx="7239000" cy="1143000"/>
          </a:xfrm>
          <a:prstGeom prst="rect">
            <a:avLst/>
          </a:prstGeom>
          <a:noFill/>
          <a:ln w="9525">
            <a:noFill/>
            <a:miter lim="800000"/>
            <a:headEnd/>
            <a:tailEnd/>
          </a:ln>
        </p:spPr>
        <p:txBody>
          <a:bodyPr vert="horz" wrap="square" lIns="45720" tIns="0" rIns="45720" bIns="0" numCol="1" anchor="b" anchorCtr="0" compatLnSpc="1">
            <a:prstTxWarp prst="textNoShape">
              <a:avLst/>
            </a:prstTxWarp>
          </a:bodyPr>
          <a:lstStyle/>
          <a:p>
            <a:pPr lvl="0"/>
            <a:r>
              <a:rPr lang="en-US" smtClean="0"/>
              <a:t>Click to edit Master title style</a:t>
            </a:r>
          </a:p>
        </p:txBody>
      </p:sp>
      <p:sp>
        <p:nvSpPr>
          <p:cNvPr id="14343"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30"/>
          <p:cNvSpPr>
            <a:spLocks noGrp="1"/>
          </p:cNvSpPr>
          <p:nvPr>
            <p:ph type="dt" sz="half" idx="2"/>
          </p:nvPr>
        </p:nvSpPr>
        <p:spPr>
          <a:xfrm>
            <a:off x="5870575" y="6557963"/>
            <a:ext cx="2003425" cy="227012"/>
          </a:xfrm>
          <a:prstGeom prst="rect">
            <a:avLst/>
          </a:prstGeom>
        </p:spPr>
        <p:txBody>
          <a:bodyPr vert="horz" wrap="square" lIns="91440" tIns="0" rIns="91440" bIns="0" numCol="1" anchor="b" anchorCtr="0" compatLnSpc="1">
            <a:prstTxWarp prst="textNoShape">
              <a:avLst/>
            </a:prstTxWarp>
          </a:bodyPr>
          <a:lstStyle>
            <a:lvl1pPr>
              <a:defRPr sz="1000">
                <a:solidFill>
                  <a:srgbClr val="FFFFFF"/>
                </a:solidFill>
                <a:latin typeface="Trebuchet MS" pitchFamily="-106" charset="0"/>
                <a:ea typeface="ＭＳ Ｐゴシック" pitchFamily="-106" charset="-128"/>
                <a:cs typeface="+mn-cs"/>
              </a:defRPr>
            </a:lvl1pPr>
          </a:lstStyle>
          <a:p>
            <a:pPr>
              <a:defRPr/>
            </a:pPr>
            <a:fld id="{CA85816D-0787-4965-B5F7-FE7824D0B0E5}" type="datetime1">
              <a:rPr lang="en-US"/>
              <a:pPr>
                <a:defRPr/>
              </a:pPr>
              <a:t>8/16/2011</a:t>
            </a:fld>
            <a:endParaRPr lang="en-US"/>
          </a:p>
        </p:txBody>
      </p:sp>
      <p:sp>
        <p:nvSpPr>
          <p:cNvPr id="12" name="Footer Placeholder 17"/>
          <p:cNvSpPr>
            <a:spLocks noGrp="1"/>
          </p:cNvSpPr>
          <p:nvPr>
            <p:ph type="ftr" sz="quarter" idx="3"/>
          </p:nvPr>
        </p:nvSpPr>
        <p:spPr>
          <a:xfrm>
            <a:off x="2819400" y="6557963"/>
            <a:ext cx="2927350" cy="228600"/>
          </a:xfrm>
          <a:prstGeom prst="rect">
            <a:avLst/>
          </a:prstGeom>
        </p:spPr>
        <p:txBody>
          <a:bodyPr vert="horz" tIns="0" bIns="0" anchor="b"/>
          <a:lstStyle>
            <a:lvl1pPr algn="r" fontAlgn="auto">
              <a:spcBef>
                <a:spcPts val="0"/>
              </a:spcBef>
              <a:spcAft>
                <a:spcPts val="0"/>
              </a:spcAft>
              <a:defRPr lang="en-US" sz="1000">
                <a:solidFill>
                  <a:srgbClr val="FFFFFF"/>
                </a:solidFill>
                <a:latin typeface="+mn-lt"/>
                <a:ea typeface="+mn-ea"/>
                <a:cs typeface="+mn-cs"/>
              </a:defRPr>
            </a:lvl1pPr>
          </a:lstStyle>
          <a:p>
            <a:pPr>
              <a:defRPr/>
            </a:pPr>
            <a:endParaRPr/>
          </a:p>
        </p:txBody>
      </p:sp>
      <p:sp>
        <p:nvSpPr>
          <p:cNvPr id="13" name="Slide Number Placeholder 28"/>
          <p:cNvSpPr>
            <a:spLocks noGrp="1"/>
          </p:cNvSpPr>
          <p:nvPr>
            <p:ph type="sldNum" sz="quarter" idx="4"/>
          </p:nvPr>
        </p:nvSpPr>
        <p:spPr>
          <a:xfrm>
            <a:off x="7880350" y="6556375"/>
            <a:ext cx="588963" cy="228600"/>
          </a:xfrm>
          <a:prstGeom prst="rect">
            <a:avLst/>
          </a:prstGeom>
        </p:spPr>
        <p:txBody>
          <a:bodyPr vert="horz" wrap="square" lIns="0" tIns="0" rIns="0" bIns="0" numCol="1" anchor="b" anchorCtr="0" compatLnSpc="1">
            <a:prstTxWarp prst="textNoShape">
              <a:avLst/>
            </a:prstTxWarp>
          </a:bodyPr>
          <a:lstStyle>
            <a:lvl1pPr algn="r">
              <a:defRPr sz="1100">
                <a:solidFill>
                  <a:srgbClr val="FFFFFF"/>
                </a:solidFill>
                <a:latin typeface="Trebuchet MS" pitchFamily="-106" charset="0"/>
                <a:ea typeface="ＭＳ Ｐゴシック" pitchFamily="-106" charset="-128"/>
                <a:cs typeface="+mn-cs"/>
              </a:defRPr>
            </a:lvl1pPr>
          </a:lstStyle>
          <a:p>
            <a:pPr>
              <a:defRPr/>
            </a:pPr>
            <a:fld id="{90ABB021-565A-4776-A85E-22B76F96DE7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0" fontAlgn="base" hangingPunct="0">
        <a:spcBef>
          <a:spcPct val="0"/>
        </a:spcBef>
        <a:spcAft>
          <a:spcPct val="0"/>
        </a:spcAft>
        <a:defRPr sz="3800" b="1">
          <a:solidFill>
            <a:schemeClr val="tx1"/>
          </a:solidFill>
          <a:latin typeface="+mj-lt"/>
          <a:ea typeface="ＭＳ Ｐゴシック" pitchFamily="-106" charset="-128"/>
          <a:cs typeface="ＭＳ Ｐゴシック"/>
        </a:defRPr>
      </a:lvl1pPr>
      <a:lvl2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2pPr>
      <a:lvl3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3pPr>
      <a:lvl4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4pPr>
      <a:lvl5pPr algn="l" rtl="0" eaLnBrk="0" fontAlgn="base" hangingPunct="0">
        <a:spcBef>
          <a:spcPct val="0"/>
        </a:spcBef>
        <a:spcAft>
          <a:spcPct val="0"/>
        </a:spcAft>
        <a:defRPr sz="3800" b="1">
          <a:solidFill>
            <a:schemeClr val="tx1"/>
          </a:solidFill>
          <a:latin typeface="Trebuchet MS" pitchFamily="-106" charset="0"/>
          <a:ea typeface="ＭＳ Ｐゴシック" pitchFamily="-106" charset="-128"/>
          <a:cs typeface="ＭＳ Ｐゴシック"/>
        </a:defRPr>
      </a:lvl5pPr>
      <a:lvl6pPr marL="457200" algn="l" rtl="0" eaLnBrk="0" fontAlgn="base" hangingPunct="0">
        <a:spcBef>
          <a:spcPct val="0"/>
        </a:spcBef>
        <a:spcAft>
          <a:spcPct val="0"/>
        </a:spcAft>
        <a:defRPr sz="3800" b="1">
          <a:solidFill>
            <a:schemeClr val="tx1"/>
          </a:solidFill>
          <a:latin typeface="Trebuchet MS" pitchFamily="-106" charset="0"/>
        </a:defRPr>
      </a:lvl6pPr>
      <a:lvl7pPr marL="914400" algn="l" rtl="0" eaLnBrk="0" fontAlgn="base" hangingPunct="0">
        <a:spcBef>
          <a:spcPct val="0"/>
        </a:spcBef>
        <a:spcAft>
          <a:spcPct val="0"/>
        </a:spcAft>
        <a:defRPr sz="3800" b="1">
          <a:solidFill>
            <a:schemeClr val="tx1"/>
          </a:solidFill>
          <a:latin typeface="Trebuchet MS" pitchFamily="-106" charset="0"/>
        </a:defRPr>
      </a:lvl7pPr>
      <a:lvl8pPr marL="1371600" algn="l" rtl="0" eaLnBrk="0" fontAlgn="base" hangingPunct="0">
        <a:spcBef>
          <a:spcPct val="0"/>
        </a:spcBef>
        <a:spcAft>
          <a:spcPct val="0"/>
        </a:spcAft>
        <a:defRPr sz="3800" b="1">
          <a:solidFill>
            <a:schemeClr val="tx1"/>
          </a:solidFill>
          <a:latin typeface="Trebuchet MS" pitchFamily="-106" charset="0"/>
        </a:defRPr>
      </a:lvl8pPr>
      <a:lvl9pPr marL="1828800" algn="l" rtl="0" eaLnBrk="0" fontAlgn="base" hangingPunct="0">
        <a:spcBef>
          <a:spcPct val="0"/>
        </a:spcBef>
        <a:spcAft>
          <a:spcPct val="0"/>
        </a:spcAft>
        <a:defRPr sz="3800" b="1">
          <a:solidFill>
            <a:schemeClr val="tx1"/>
          </a:solidFill>
          <a:latin typeface="Trebuchet MS" pitchFamily="-106" charset="0"/>
        </a:defRPr>
      </a:lvl9pPr>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a:solidFill>
            <a:schemeClr val="tx1"/>
          </a:solidFill>
          <a:latin typeface="+mn-lt"/>
          <a:ea typeface="ＭＳ Ｐゴシック" pitchFamily="-106" charset="-128"/>
          <a:cs typeface="ＭＳ Ｐゴシック"/>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a:solidFill>
            <a:srgbClr val="6C6C6C"/>
          </a:solidFill>
          <a:latin typeface="+mn-lt"/>
          <a:ea typeface="ＭＳ Ｐゴシック" pitchFamily="-106" charset="-128"/>
          <a:cs typeface="ＭＳ Ｐゴシック"/>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a:solidFill>
            <a:schemeClr val="tx1"/>
          </a:solidFill>
          <a:latin typeface="+mn-lt"/>
          <a:ea typeface="ＭＳ Ｐゴシック" pitchFamily="-106" charset="-128"/>
          <a:cs typeface="ＭＳ Ｐゴシック"/>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a:solidFill>
            <a:srgbClr val="6C6C6C"/>
          </a:solidFill>
          <a:latin typeface="+mn-lt"/>
          <a:ea typeface="ＭＳ Ｐゴシック" pitchFamily="-106" charset="-128"/>
          <a:cs typeface="ＭＳ Ｐゴシック"/>
        </a:defRPr>
      </a:lvl4pPr>
      <a:lvl5pPr marL="1279525" indent="-228600" algn="l" rtl="0" eaLnBrk="0" fontAlgn="base" hangingPunct="0">
        <a:spcBef>
          <a:spcPts val="400"/>
        </a:spcBef>
        <a:spcAft>
          <a:spcPct val="0"/>
        </a:spcAft>
        <a:buClr>
          <a:srgbClr val="F9B639"/>
        </a:buClr>
        <a:buSzPct val="70000"/>
        <a:buFont typeface="Wingdings" pitchFamily="2" charset="2"/>
        <a:buChar char=""/>
        <a:defRPr>
          <a:solidFill>
            <a:schemeClr val="tx1"/>
          </a:solidFill>
          <a:latin typeface="+mn-lt"/>
          <a:ea typeface="ＭＳ Ｐゴシック" pitchFamily="-106" charset="-128"/>
          <a:cs typeface="ＭＳ Ｐゴシック"/>
        </a:defRPr>
      </a:lvl5pPr>
      <a:lvl6pPr marL="17367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6pPr>
      <a:lvl7pPr marL="21939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7pPr>
      <a:lvl8pPr marL="26511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8pPr>
      <a:lvl9pPr marL="3108325" indent="-228600" algn="l" rtl="0" eaLnBrk="0" fontAlgn="base" hangingPunct="0">
        <a:spcBef>
          <a:spcPts val="400"/>
        </a:spcBef>
        <a:spcAft>
          <a:spcPct val="0"/>
        </a:spcAft>
        <a:buClr>
          <a:srgbClr val="F9B639"/>
        </a:buClr>
        <a:buSzPct val="70000"/>
        <a:buFont typeface="Wingdings" pitchFamily="-106" charset="2"/>
        <a:buChar char=""/>
        <a:defRPr>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66868" y="533400"/>
            <a:ext cx="5105400" cy="2868168"/>
          </a:xfrm>
        </p:spPr>
        <p:txBody>
          <a:bodyPr>
            <a:noAutofit/>
          </a:bodyPr>
          <a:lstStyle/>
          <a:p>
            <a:pPr algn="r" eaLnBrk="1" fontAlgn="auto" hangingPunct="1">
              <a:spcAft>
                <a:spcPts val="0"/>
              </a:spcAft>
              <a:defRPr/>
            </a:pPr>
            <a:r>
              <a:rPr lang="en-US" sz="4200" kern="1200" cap="all" dirty="0">
                <a:ln w="500">
                  <a:solidFill>
                    <a:schemeClr val="tx2">
                      <a:shade val="20000"/>
                      <a:satMod val="120000"/>
                    </a:schemeClr>
                  </a:solidFill>
                </a:ln>
                <a:solidFill>
                  <a:schemeClr val="accent4">
                    <a:lumMod val="95000"/>
                    <a:lumOff val="5000"/>
                  </a:schemeClr>
                </a:solidFill>
                <a:ea typeface="+mj-ea"/>
                <a:cs typeface="+mj-cs"/>
              </a:rPr>
              <a:t>The ADA Amendments Act</a:t>
            </a:r>
            <a:br>
              <a:rPr lang="en-US" sz="4200" kern="1200" cap="all" dirty="0">
                <a:ln w="500">
                  <a:solidFill>
                    <a:schemeClr val="tx2">
                      <a:shade val="20000"/>
                      <a:satMod val="120000"/>
                    </a:schemeClr>
                  </a:solidFill>
                </a:ln>
                <a:solidFill>
                  <a:schemeClr val="accent4">
                    <a:lumMod val="95000"/>
                    <a:lumOff val="5000"/>
                  </a:schemeClr>
                </a:solidFill>
                <a:ea typeface="+mj-ea"/>
                <a:cs typeface="+mj-cs"/>
              </a:rPr>
            </a:br>
            <a:r>
              <a:rPr lang="en-US" sz="4200" kern="1200" cap="all" dirty="0">
                <a:ln w="500">
                  <a:solidFill>
                    <a:schemeClr val="tx2">
                      <a:shade val="20000"/>
                      <a:satMod val="120000"/>
                    </a:schemeClr>
                  </a:solidFill>
                </a:ln>
                <a:solidFill>
                  <a:schemeClr val="accent4">
                    <a:lumMod val="95000"/>
                    <a:lumOff val="5000"/>
                  </a:schemeClr>
                </a:solidFill>
                <a:ea typeface="+mj-ea"/>
                <a:cs typeface="+mj-cs"/>
              </a:rPr>
              <a:t>Regulations</a:t>
            </a:r>
          </a:p>
        </p:txBody>
      </p:sp>
      <p:sp>
        <p:nvSpPr>
          <p:cNvPr id="28674" name="Subtitle 2"/>
          <p:cNvSpPr>
            <a:spLocks noGrp="1"/>
          </p:cNvSpPr>
          <p:nvPr>
            <p:ph type="subTitle" idx="4294967295"/>
          </p:nvPr>
        </p:nvSpPr>
        <p:spPr>
          <a:xfrm>
            <a:off x="3354388" y="3540125"/>
            <a:ext cx="5114925" cy="2919413"/>
          </a:xfrm>
        </p:spPr>
        <p:txBody>
          <a:bodyPr lIns="45720" tIns="0" rIns="45720" bIns="0"/>
          <a:lstStyle/>
          <a:p>
            <a:pPr marL="0" indent="0" algn="r" eaLnBrk="1" hangingPunct="1">
              <a:buFont typeface="Wingdings 2" pitchFamily="18" charset="2"/>
              <a:buNone/>
            </a:pPr>
            <a:r>
              <a:rPr lang="en-US" sz="3200" smtClean="0">
                <a:solidFill>
                  <a:srgbClr val="FFFFFF"/>
                </a:solidFill>
                <a:ea typeface="ＭＳ Ｐゴシック"/>
              </a:rPr>
              <a:t>How Understanding the EEOC Regulations Can Be Fun &amp; Easy!</a:t>
            </a:r>
          </a:p>
          <a:p>
            <a:pPr marL="0" indent="0" algn="r" eaLnBrk="1" hangingPunct="1">
              <a:buFont typeface="Wingdings 2" pitchFamily="18" charset="2"/>
              <a:buNone/>
            </a:pPr>
            <a:r>
              <a:rPr lang="en-US" sz="2000" smtClean="0">
                <a:solidFill>
                  <a:srgbClr val="FFFFFF"/>
                </a:solidFill>
                <a:ea typeface="ＭＳ Ｐゴシック"/>
              </a:rPr>
              <a:t>EEOC Commissioner Chai R. Feldblum</a:t>
            </a:r>
          </a:p>
          <a:p>
            <a:pPr marL="0" indent="0" algn="r" eaLnBrk="1" hangingPunct="1">
              <a:buFont typeface="Wingdings 2" pitchFamily="18" charset="2"/>
              <a:buNone/>
            </a:pPr>
            <a:r>
              <a:rPr lang="en-US" sz="2000" smtClean="0">
                <a:solidFill>
                  <a:srgbClr val="FFFFFF"/>
                </a:solidFill>
                <a:ea typeface="ＭＳ Ｐゴシック"/>
              </a:rPr>
              <a:t>August 3, 2011</a:t>
            </a:r>
            <a:endParaRPr lang="en-US" sz="2800" smtClean="0">
              <a:solidFill>
                <a:srgbClr val="FFFFFF"/>
              </a:solidFill>
              <a:ea typeface="ＭＳ Ｐゴシック"/>
            </a:endParaRPr>
          </a:p>
        </p:txBody>
      </p:sp>
      <p:sp>
        <p:nvSpPr>
          <p:cNvPr id="28675" name="Slide Number Placeholder 3"/>
          <p:cNvSpPr>
            <a:spLocks noGrp="1"/>
          </p:cNvSpPr>
          <p:nvPr>
            <p:ph type="sldNum" sz="quarter" idx="12"/>
          </p:nvPr>
        </p:nvSpPr>
        <p:spPr bwMode="auto">
          <a:noFill/>
          <a:ln>
            <a:miter lim="800000"/>
            <a:headEnd/>
            <a:tailEnd/>
          </a:ln>
        </p:spPr>
        <p:txBody>
          <a:bodyPr/>
          <a:lstStyle/>
          <a:p>
            <a:fld id="{F3D898B3-D571-45BD-A32D-589586DD4B8D}" type="slidenum">
              <a:rPr lang="en-US" smtClean="0">
                <a:latin typeface="Trebuchet MS" pitchFamily="34" charset="0"/>
                <a:ea typeface="ＭＳ Ｐゴシック"/>
                <a:cs typeface="ＭＳ Ｐゴシック"/>
              </a:rPr>
              <a:pPr/>
              <a:t>1</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Key Change: Addition of Major Bodily Functions"/>
          <p:cNvSpPr>
            <a:spLocks noGrp="1"/>
          </p:cNvSpPr>
          <p:nvPr>
            <p:ph type="title"/>
          </p:nvPr>
        </p:nvSpPr>
        <p:spPr/>
        <p:txBody>
          <a:bodyPr>
            <a:normAutofit/>
          </a:bodyPr>
          <a:lstStyle/>
          <a:p>
            <a:pPr algn="ctr" eaLnBrk="1" fontAlgn="auto" hangingPunct="1">
              <a:spcAft>
                <a:spcPts val="0"/>
              </a:spcAft>
              <a:defRPr/>
            </a:pPr>
            <a:r>
              <a:rPr lang="en-US" sz="3200" kern="1200" cap="all" dirty="0" smtClean="0">
                <a:ln w="500">
                  <a:solidFill>
                    <a:schemeClr val="tx2">
                      <a:shade val="20000"/>
                      <a:satMod val="120000"/>
                    </a:schemeClr>
                  </a:solidFill>
                </a:ln>
                <a:solidFill>
                  <a:schemeClr val="accent4">
                    <a:lumMod val="85000"/>
                    <a:lumOff val="15000"/>
                  </a:schemeClr>
                </a:solidFill>
                <a:ea typeface="+mj-ea"/>
                <a:cs typeface="+mj-cs"/>
              </a:rPr>
              <a:t>Key Change: addition of Major bodily functions</a:t>
            </a:r>
            <a:endParaRPr lang="en-US" sz="3200"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45058" name="Content Placeholder 2"/>
          <p:cNvSpPr>
            <a:spLocks noGrp="1"/>
          </p:cNvSpPr>
          <p:nvPr>
            <p:ph idx="1"/>
          </p:nvPr>
        </p:nvSpPr>
        <p:spPr>
          <a:xfrm>
            <a:off x="457200" y="1609725"/>
            <a:ext cx="7239000" cy="5000625"/>
          </a:xfrm>
        </p:spPr>
        <p:txBody>
          <a:bodyPr/>
          <a:lstStyle/>
          <a:p>
            <a:pPr eaLnBrk="1" hangingPunct="1">
              <a:lnSpc>
                <a:spcPct val="80000"/>
              </a:lnSpc>
              <a:buFont typeface="Wingdings 2" pitchFamily="18" charset="2"/>
              <a:buNone/>
            </a:pPr>
            <a:r>
              <a:rPr lang="en-US" sz="2400" smtClean="0">
                <a:ea typeface="ＭＳ Ｐゴシック"/>
              </a:rPr>
              <a:t>Major life activities include, but are not limited to:</a:t>
            </a:r>
          </a:p>
          <a:p>
            <a:pPr eaLnBrk="1" hangingPunct="1">
              <a:lnSpc>
                <a:spcPct val="80000"/>
              </a:lnSpc>
              <a:buFont typeface="Wingdings 2" pitchFamily="18" charset="2"/>
              <a:buNone/>
            </a:pPr>
            <a:r>
              <a:rPr lang="en-US" sz="2400" b="1" smtClean="0">
                <a:ea typeface="ＭＳ Ｐゴシック"/>
              </a:rPr>
              <a:t>The operation of a major bodily function, </a:t>
            </a:r>
            <a:r>
              <a:rPr lang="en-US" sz="2400" smtClean="0">
                <a:ea typeface="ＭＳ Ｐゴシック"/>
              </a:rPr>
              <a:t>includingfunctions of the immune system, special sense organs and skin; normal cell growth; and digestive, genitourinary, bowel, bladder, neurological, brain, respiratory, circulatory, cardiovascular, endocrine, hemic, lymphatic, musculoskeletal, and reproductive functions.   The operation of a major bodily function includes the operation of an individual organ within a body system.</a:t>
            </a:r>
          </a:p>
          <a:p>
            <a:pPr eaLnBrk="1" hangingPunct="1">
              <a:lnSpc>
                <a:spcPct val="80000"/>
              </a:lnSpc>
              <a:buFont typeface="Wingdings 2" pitchFamily="18" charset="2"/>
              <a:buNone/>
            </a:pPr>
            <a:r>
              <a:rPr lang="en-US" sz="2400" smtClean="0">
                <a:ea typeface="ＭＳ Ｐゴシック"/>
              </a:rPr>
              <a:t>	29 CFR §1630.2(i)(1)</a:t>
            </a:r>
            <a:r>
              <a:rPr lang="en-US" sz="2400" b="1" smtClean="0">
                <a:ea typeface="ＭＳ Ｐゴシック"/>
              </a:rPr>
              <a:t>(ii)</a:t>
            </a:r>
          </a:p>
          <a:p>
            <a:pPr eaLnBrk="1" hangingPunct="1"/>
            <a:endParaRPr lang="en-US" smtClean="0">
              <a:ea typeface="ＭＳ Ｐゴシック"/>
            </a:endParaRPr>
          </a:p>
        </p:txBody>
      </p:sp>
      <p:sp>
        <p:nvSpPr>
          <p:cNvPr id="45059" name="Slide Number Placeholder 3"/>
          <p:cNvSpPr>
            <a:spLocks noGrp="1"/>
          </p:cNvSpPr>
          <p:nvPr>
            <p:ph type="sldNum" sz="quarter" idx="12"/>
          </p:nvPr>
        </p:nvSpPr>
        <p:spPr bwMode="auto">
          <a:noFill/>
          <a:ln>
            <a:miter lim="800000"/>
            <a:headEnd/>
            <a:tailEnd/>
          </a:ln>
        </p:spPr>
        <p:txBody>
          <a:bodyPr/>
          <a:lstStyle/>
          <a:p>
            <a:fld id="{DE47CFA1-D0E6-47FD-A017-E2A6B3703465}" type="slidenum">
              <a:rPr lang="en-US" smtClean="0">
                <a:latin typeface="Trebuchet MS" pitchFamily="34" charset="0"/>
                <a:ea typeface="ＭＳ Ｐゴシック"/>
                <a:cs typeface="ＭＳ Ｐゴシック"/>
              </a:rPr>
              <a:pPr/>
              <a:t>10</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ot;Substantially Limits&quot;"/>
          <p:cNvSpPr>
            <a:spLocks noGrp="1"/>
          </p:cNvSpPr>
          <p:nvPr>
            <p:ph type="title"/>
          </p:nvPr>
        </p:nvSpPr>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cs typeface="+mj-cs"/>
              </a:rPr>
              <a:t/>
            </a:r>
            <a:br>
              <a:rPr lang="en-US" kern="1200" cap="all" dirty="0" smtClean="0">
                <a:ln w="500">
                  <a:solidFill>
                    <a:schemeClr val="tx2">
                      <a:shade val="20000"/>
                      <a:satMod val="120000"/>
                    </a:schemeClr>
                  </a:solidFill>
                </a:ln>
                <a:solidFill>
                  <a:schemeClr val="accent4">
                    <a:lumMod val="85000"/>
                    <a:lumOff val="15000"/>
                  </a:schemeClr>
                </a:solidFill>
                <a:cs typeface="+mj-cs"/>
              </a:rPr>
            </a:br>
            <a:r>
              <a:rPr lang="en-US" kern="1200" cap="all" dirty="0" smtClean="0">
                <a:ln w="500">
                  <a:solidFill>
                    <a:schemeClr val="tx2">
                      <a:shade val="20000"/>
                      <a:satMod val="120000"/>
                    </a:schemeClr>
                  </a:solidFill>
                </a:ln>
                <a:solidFill>
                  <a:schemeClr val="accent4">
                    <a:lumMod val="85000"/>
                    <a:lumOff val="15000"/>
                  </a:schemeClr>
                </a:solidFill>
                <a:cs typeface="+mj-cs"/>
              </a:rPr>
              <a:t>	“substantially limits”</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47106" name="Content Placeholder 2"/>
          <p:cNvSpPr>
            <a:spLocks noGrp="1"/>
          </p:cNvSpPr>
          <p:nvPr>
            <p:ph idx="1"/>
          </p:nvPr>
        </p:nvSpPr>
        <p:spPr/>
        <p:txBody>
          <a:bodyPr/>
          <a:lstStyle/>
          <a:p>
            <a:pPr eaLnBrk="1" hangingPunct="1"/>
            <a:r>
              <a:rPr lang="en-US" sz="2800" smtClean="0">
                <a:ea typeface="ＭＳ Ｐゴシック"/>
              </a:rPr>
              <a:t>There are nine rules of construction.</a:t>
            </a:r>
          </a:p>
          <a:p>
            <a:pPr marL="273050" lvl="2" indent="-273050" eaLnBrk="1" hangingPunct="1">
              <a:buClr>
                <a:schemeClr val="tx2"/>
              </a:buClr>
              <a:buSzPct val="73000"/>
              <a:buFont typeface="Wingdings 2" pitchFamily="18" charset="2"/>
              <a:buChar char=""/>
            </a:pPr>
            <a:r>
              <a:rPr lang="en-US" altLang="ko-KR" sz="2800" smtClean="0">
                <a:ea typeface="굴림"/>
                <a:cs typeface="굴림"/>
              </a:rPr>
              <a:t>These are the rules that Congress adopted to make it easier to establish coverage under the first and second prong of the definition.</a:t>
            </a:r>
          </a:p>
          <a:p>
            <a:pPr marL="273050" lvl="2" indent="-273050" eaLnBrk="1" hangingPunct="1">
              <a:buClr>
                <a:schemeClr val="tx2"/>
              </a:buClr>
              <a:buSzPct val="73000"/>
              <a:buFont typeface="Wingdings 2" pitchFamily="18" charset="2"/>
              <a:buChar char=""/>
            </a:pPr>
            <a:r>
              <a:rPr lang="en-US" altLang="ko-KR" sz="2800" smtClean="0">
                <a:ea typeface="굴림"/>
                <a:cs typeface="굴림"/>
              </a:rPr>
              <a:t>None of the rules provides a definition of the term “substantially limits.”  Rather, the rules mostly tell us what the term “substantially limits” will NOT require.</a:t>
            </a:r>
          </a:p>
          <a:p>
            <a:pPr marL="273050" lvl="2" indent="-273050" eaLnBrk="1" hangingPunct="1">
              <a:buClr>
                <a:schemeClr val="tx2"/>
              </a:buClr>
              <a:buSzPct val="73000"/>
              <a:buFont typeface="Trebuchet MS" pitchFamily="34" charset="0"/>
              <a:buNone/>
            </a:pPr>
            <a:r>
              <a:rPr lang="en-US" sz="2400" smtClean="0">
                <a:ea typeface="ＭＳ Ｐゴシック"/>
              </a:rPr>
              <a:t>	29 CFR §1630.2(j)(1)(i)-(ix)</a:t>
            </a:r>
            <a:endParaRPr lang="en-US" sz="2400" smtClean="0">
              <a:ea typeface="굴림"/>
              <a:cs typeface="굴림"/>
            </a:endParaRPr>
          </a:p>
          <a:p>
            <a:pPr marL="273050" lvl="2" indent="-273050" eaLnBrk="1" hangingPunct="1">
              <a:spcBef>
                <a:spcPts val="600"/>
              </a:spcBef>
              <a:buClr>
                <a:schemeClr val="tx2"/>
              </a:buClr>
              <a:buSzPct val="73000"/>
              <a:buFont typeface="Wingdings 2" pitchFamily="18" charset="2"/>
              <a:buChar char=""/>
            </a:pPr>
            <a:endParaRPr lang="en-US" altLang="ko-KR" sz="2800" smtClean="0">
              <a:ea typeface="굴림"/>
              <a:cs typeface="굴림"/>
            </a:endParaRPr>
          </a:p>
          <a:p>
            <a:pPr eaLnBrk="1" hangingPunct="1"/>
            <a:endParaRPr lang="en-US" sz="3300" smtClean="0">
              <a:ea typeface="ＭＳ Ｐゴシック"/>
            </a:endParaRPr>
          </a:p>
          <a:p>
            <a:pPr eaLnBrk="1" hangingPunct="1"/>
            <a:endParaRPr lang="en-US" sz="3300" smtClean="0">
              <a:ea typeface="ＭＳ Ｐゴシック"/>
            </a:endParaRPr>
          </a:p>
          <a:p>
            <a:pPr eaLnBrk="1" hangingPunct="1">
              <a:buFont typeface="Wingdings 2" pitchFamily="18" charset="2"/>
              <a:buNone/>
            </a:pPr>
            <a:endParaRPr lang="en-US" smtClean="0">
              <a:ea typeface="ＭＳ Ｐゴシック"/>
            </a:endParaRPr>
          </a:p>
          <a:p>
            <a:pPr eaLnBrk="1" hangingPunct="1"/>
            <a:endParaRPr lang="en-US" sz="3300" smtClean="0">
              <a:ea typeface="ＭＳ Ｐゴシック"/>
            </a:endParaRPr>
          </a:p>
        </p:txBody>
      </p:sp>
      <p:sp>
        <p:nvSpPr>
          <p:cNvPr id="47107" name="Slide Number Placeholder 3"/>
          <p:cNvSpPr>
            <a:spLocks noGrp="1"/>
          </p:cNvSpPr>
          <p:nvPr>
            <p:ph type="sldNum" sz="quarter" idx="12"/>
          </p:nvPr>
        </p:nvSpPr>
        <p:spPr bwMode="auto">
          <a:noFill/>
          <a:ln>
            <a:miter lim="800000"/>
            <a:headEnd/>
            <a:tailEnd/>
          </a:ln>
        </p:spPr>
        <p:txBody>
          <a:bodyPr/>
          <a:lstStyle/>
          <a:p>
            <a:fld id="{0AFF5A9E-F1A3-4697-8F37-9419CC4F5BB3}" type="slidenum">
              <a:rPr lang="en-US" smtClean="0">
                <a:latin typeface="Trebuchet MS" pitchFamily="34" charset="0"/>
                <a:ea typeface="ＭＳ Ｐゴシック"/>
                <a:cs typeface="ＭＳ Ｐゴシック"/>
              </a:rPr>
              <a:pPr/>
              <a:t>11</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Rules of Construction"/>
          <p:cNvSpPr>
            <a:spLocks noGrp="1"/>
          </p:cNvSpPr>
          <p:nvPr>
            <p:ph type="title"/>
          </p:nvPr>
        </p:nvSpPr>
        <p:spPr>
          <a:xfrm>
            <a:off x="457200" y="-17565"/>
            <a:ext cx="7239000" cy="1134901"/>
          </a:xfrm>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cs typeface="+mj-cs"/>
              </a:rPr>
              <a:t>	Rules of construction</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49154" name="Content Placeholder 2"/>
          <p:cNvSpPr>
            <a:spLocks noGrp="1"/>
          </p:cNvSpPr>
          <p:nvPr>
            <p:ph idx="1"/>
          </p:nvPr>
        </p:nvSpPr>
        <p:spPr>
          <a:xfrm>
            <a:off x="457200" y="1295400"/>
            <a:ext cx="7239000" cy="4846638"/>
          </a:xfrm>
        </p:spPr>
        <p:txBody>
          <a:bodyPr/>
          <a:lstStyle/>
          <a:p>
            <a:pPr eaLnBrk="1" hangingPunct="1"/>
            <a:r>
              <a:rPr lang="en-US" smtClean="0">
                <a:ea typeface="ＭＳ Ｐゴシック"/>
              </a:rPr>
              <a:t>“Substantially limits” is to be construed broadly and is not meant to be a demanding standard. </a:t>
            </a:r>
          </a:p>
          <a:p>
            <a:pPr marL="273050" lvl="2" indent="-273050" eaLnBrk="1" hangingPunct="1">
              <a:buClr>
                <a:schemeClr val="tx2"/>
              </a:buClr>
              <a:buSzPct val="73000"/>
              <a:buFont typeface="Wingdings 2" pitchFamily="18" charset="2"/>
              <a:buChar char=""/>
            </a:pPr>
            <a:r>
              <a:rPr lang="en-US" altLang="ko-KR" sz="2600" smtClean="0">
                <a:ea typeface="굴림"/>
                <a:cs typeface="굴림"/>
              </a:rPr>
              <a:t>The impairment need not prevent or severely restrict a major life activity, but not every impairment is a disability.</a:t>
            </a:r>
          </a:p>
          <a:p>
            <a:pPr marL="273050" lvl="2" indent="-273050" eaLnBrk="1" hangingPunct="1">
              <a:buClr>
                <a:schemeClr val="tx2"/>
              </a:buClr>
              <a:buSzPct val="73000"/>
              <a:buFont typeface="Wingdings 2" pitchFamily="18" charset="2"/>
              <a:buChar char=""/>
            </a:pPr>
            <a:r>
              <a:rPr lang="en-US" altLang="ko-KR" sz="2600" smtClean="0">
                <a:ea typeface="굴림"/>
                <a:cs typeface="굴림"/>
              </a:rPr>
              <a:t>The primary object of attention is whether discrimination occurred; whether an impairment substantially limits a major life activity should not demand extensive analysis.</a:t>
            </a:r>
          </a:p>
          <a:p>
            <a:pPr marL="273050" lvl="2" indent="-273050" eaLnBrk="1" hangingPunct="1">
              <a:buClr>
                <a:schemeClr val="tx2"/>
              </a:buClr>
              <a:buSzPct val="73000"/>
              <a:buFont typeface="Trebuchet MS" pitchFamily="34" charset="0"/>
              <a:buNone/>
            </a:pPr>
            <a:r>
              <a:rPr lang="en-US" sz="2400" smtClean="0">
                <a:ea typeface="ＭＳ Ｐゴシック"/>
              </a:rPr>
              <a:t>29 CFR §1630.2(j)(1)(i)-(iii)</a:t>
            </a:r>
            <a:endParaRPr lang="en-US" sz="2400" smtClean="0">
              <a:ea typeface="굴림"/>
              <a:cs typeface="굴림"/>
            </a:endParaRPr>
          </a:p>
          <a:p>
            <a:pPr marL="273050" lvl="2" indent="-273050" eaLnBrk="1" hangingPunct="1">
              <a:spcBef>
                <a:spcPts val="600"/>
              </a:spcBef>
              <a:buClr>
                <a:schemeClr val="tx2"/>
              </a:buClr>
              <a:buSzPct val="73000"/>
              <a:buFont typeface="Wingdings 2" pitchFamily="18" charset="2"/>
              <a:buChar char=""/>
            </a:pPr>
            <a:endParaRPr lang="en-US" altLang="ko-KR" sz="2800" smtClean="0">
              <a:ea typeface="굴림"/>
              <a:cs typeface="굴림"/>
            </a:endParaRPr>
          </a:p>
          <a:p>
            <a:pPr eaLnBrk="1" hangingPunct="1"/>
            <a:endParaRPr lang="en-US" sz="2800" smtClean="0">
              <a:ea typeface="ＭＳ Ｐゴシック"/>
            </a:endParaRPr>
          </a:p>
          <a:p>
            <a:pPr eaLnBrk="1" hangingPunct="1"/>
            <a:endParaRPr lang="en-US" sz="2800" smtClean="0">
              <a:ea typeface="ＭＳ Ｐゴシック"/>
            </a:endParaRPr>
          </a:p>
          <a:p>
            <a:pPr eaLnBrk="1" hangingPunct="1">
              <a:buFont typeface="Wingdings 2" pitchFamily="18" charset="2"/>
              <a:buNone/>
            </a:pPr>
            <a:endParaRPr lang="en-US" smtClean="0">
              <a:ea typeface="ＭＳ Ｐゴシック"/>
            </a:endParaRPr>
          </a:p>
          <a:p>
            <a:pPr eaLnBrk="1" hangingPunct="1"/>
            <a:endParaRPr lang="en-US" sz="2800" smtClean="0">
              <a:ea typeface="ＭＳ Ｐゴシック"/>
            </a:endParaRPr>
          </a:p>
        </p:txBody>
      </p:sp>
      <p:sp>
        <p:nvSpPr>
          <p:cNvPr id="49155" name="Slide Number Placeholder 3"/>
          <p:cNvSpPr>
            <a:spLocks noGrp="1"/>
          </p:cNvSpPr>
          <p:nvPr>
            <p:ph type="sldNum" sz="quarter" idx="12"/>
          </p:nvPr>
        </p:nvSpPr>
        <p:spPr bwMode="auto">
          <a:noFill/>
          <a:ln>
            <a:miter lim="800000"/>
            <a:headEnd/>
            <a:tailEnd/>
          </a:ln>
        </p:spPr>
        <p:txBody>
          <a:bodyPr/>
          <a:lstStyle/>
          <a:p>
            <a:fld id="{C31DD3AE-5954-4A19-8C18-E6EB007F7C23}" type="slidenum">
              <a:rPr lang="en-US" smtClean="0">
                <a:latin typeface="Trebuchet MS" pitchFamily="34" charset="0"/>
                <a:ea typeface="ＭＳ Ｐゴシック"/>
                <a:cs typeface="ＭＳ Ｐゴシック"/>
              </a:rPr>
              <a:pPr/>
              <a:t>12</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Rules of Construction (Continued)"/>
          <p:cNvSpPr>
            <a:spLocks noGrp="1"/>
          </p:cNvSpPr>
          <p:nvPr>
            <p:ph type="title"/>
          </p:nvPr>
        </p:nvSpPr>
        <p:spPr/>
        <p:txBody>
          <a:bodyPr>
            <a:normAutofit fontScale="90000"/>
          </a:bodyPr>
          <a:lstStyle/>
          <a:p>
            <a:pPr algn="ctr" eaLnBrk="1" fontAlgn="auto" hangingPunct="1">
              <a:spcAft>
                <a:spcPts val="0"/>
              </a:spcAft>
              <a:defRPr/>
            </a:pPr>
            <a:r>
              <a:rPr lang="en-US" kern="1200" cap="all" dirty="0" err="1" smtClean="0">
                <a:ln w="500">
                  <a:solidFill>
                    <a:schemeClr val="tx2">
                      <a:shade val="20000"/>
                      <a:satMod val="120000"/>
                    </a:schemeClr>
                  </a:solidFill>
                </a:ln>
                <a:solidFill>
                  <a:schemeClr val="accent4">
                    <a:lumMod val="85000"/>
                    <a:lumOff val="15000"/>
                  </a:schemeClr>
                </a:solidFill>
                <a:ea typeface="+mj-ea"/>
                <a:cs typeface="+mj-cs"/>
              </a:rPr>
              <a:t>RuleS</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of construction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51202" name="Content Placeholder 2"/>
          <p:cNvSpPr>
            <a:spLocks noGrp="1"/>
          </p:cNvSpPr>
          <p:nvPr>
            <p:ph idx="1"/>
          </p:nvPr>
        </p:nvSpPr>
        <p:spPr>
          <a:xfrm>
            <a:off x="457200" y="1722438"/>
            <a:ext cx="7239000" cy="4733925"/>
          </a:xfrm>
        </p:spPr>
        <p:txBody>
          <a:bodyPr/>
          <a:lstStyle/>
          <a:p>
            <a:pPr eaLnBrk="1" hangingPunct="1"/>
            <a:r>
              <a:rPr lang="en-US" altLang="ko-KR" sz="2800" smtClean="0">
                <a:ea typeface="굴림"/>
                <a:cs typeface="굴림"/>
              </a:rPr>
              <a:t>An individualized assessment remains for the coverage analysis, but a lower degree of functional limitation applies.</a:t>
            </a:r>
          </a:p>
          <a:p>
            <a:pPr eaLnBrk="1" hangingPunct="1"/>
            <a:r>
              <a:rPr lang="en-US" altLang="ko-KR" sz="2800" smtClean="0">
                <a:ea typeface="굴림"/>
                <a:cs typeface="굴림"/>
              </a:rPr>
              <a:t>Scientific, medical or statistical evidence is usually not required, but may be used where appropriate.</a:t>
            </a:r>
          </a:p>
          <a:p>
            <a:pPr eaLnBrk="1" hangingPunct="1"/>
            <a:r>
              <a:rPr lang="en-US" sz="2800" smtClean="0">
                <a:ea typeface="ＭＳ Ｐゴシック"/>
              </a:rPr>
              <a:t>An impairment has to substantially limit only one major life activity, not more than one</a:t>
            </a:r>
            <a:r>
              <a:rPr lang="en-US" sz="2800" b="1" smtClean="0">
                <a:ea typeface="ＭＳ Ｐゴシック"/>
              </a:rPr>
              <a:t>.</a:t>
            </a:r>
            <a:endParaRPr lang="en-US" sz="2800" smtClean="0">
              <a:ea typeface="ＭＳ Ｐゴシック"/>
            </a:endParaRPr>
          </a:p>
          <a:p>
            <a:pPr eaLnBrk="1" hangingPunct="1">
              <a:buFont typeface="Wingdings 2" pitchFamily="18" charset="2"/>
              <a:buNone/>
            </a:pPr>
            <a:r>
              <a:rPr lang="en-US" sz="2400" smtClean="0">
                <a:ea typeface="ＭＳ Ｐゴシック"/>
              </a:rPr>
              <a:t>29 CFR §1630.2(j)(1)(iv)-(v), (viii)</a:t>
            </a:r>
            <a:endParaRPr lang="en-US" altLang="ko-KR" sz="2400" smtClean="0">
              <a:ea typeface="굴림"/>
              <a:cs typeface="굴림"/>
            </a:endParaRPr>
          </a:p>
          <a:p>
            <a:pPr eaLnBrk="1" hangingPunct="1">
              <a:buFont typeface="Wingdings 2" pitchFamily="18" charset="2"/>
              <a:buNone/>
            </a:pPr>
            <a:endParaRPr lang="en-US" smtClean="0">
              <a:ea typeface="ＭＳ Ｐゴシック"/>
            </a:endParaRPr>
          </a:p>
        </p:txBody>
      </p:sp>
      <p:sp>
        <p:nvSpPr>
          <p:cNvPr id="51203" name="Slide Number Placeholder 3"/>
          <p:cNvSpPr>
            <a:spLocks noGrp="1"/>
          </p:cNvSpPr>
          <p:nvPr>
            <p:ph type="sldNum" sz="quarter" idx="12"/>
          </p:nvPr>
        </p:nvSpPr>
        <p:spPr bwMode="auto">
          <a:noFill/>
          <a:ln>
            <a:miter lim="800000"/>
            <a:headEnd/>
            <a:tailEnd/>
          </a:ln>
        </p:spPr>
        <p:txBody>
          <a:bodyPr/>
          <a:lstStyle/>
          <a:p>
            <a:fld id="{A7777C8F-BA32-49E9-8A85-3E91564173A1}" type="slidenum">
              <a:rPr lang="en-US" smtClean="0">
                <a:latin typeface="Trebuchet MS" pitchFamily="34" charset="0"/>
                <a:ea typeface="ＭＳ Ｐゴシック"/>
                <a:cs typeface="ＭＳ Ｐゴシック"/>
              </a:rPr>
              <a:pPr/>
              <a:t>13</a:t>
            </a:fld>
            <a:endParaRPr lang="en-US" smtClean="0">
              <a:latin typeface="Trebuchet MS" pitchFamily="34" charset="0"/>
              <a:ea typeface="ＭＳ Ｐゴシック"/>
              <a:cs typeface="ＭＳ Ｐゴシック"/>
            </a:endParaRPr>
          </a:p>
        </p:txBody>
      </p:sp>
      <p:sp>
        <p:nvSpPr>
          <p:cNvPr id="51205" name="Rectangle 5"/>
          <p:cNvSpPr>
            <a:spLocks noGrp="1"/>
          </p:cNvSpPr>
          <p:nvPr>
            <p:ph type="title" idx="4294967295"/>
          </p:nvPr>
        </p:nvSpPr>
        <p:spPr/>
        <p:txBody>
          <a:bodyPr/>
          <a:lstStyle/>
          <a:p>
            <a:r>
              <a:rPr lang="en-US" smtClean="0">
                <a:ea typeface="ＭＳ Ｐゴシック"/>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he Two Critical Rules"/>
          <p:cNvSpPr>
            <a:spLocks noGrp="1"/>
          </p:cNvSpPr>
          <p:nvPr>
            <p:ph type="title"/>
          </p:nvPr>
        </p:nvSpPr>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The Two CRITICAL </a:t>
            </a:r>
            <a:r>
              <a:rPr lang="en-US" kern="1200" cap="all" dirty="0" err="1" smtClean="0">
                <a:ln w="500">
                  <a:solidFill>
                    <a:schemeClr val="tx2">
                      <a:shade val="20000"/>
                      <a:satMod val="120000"/>
                    </a:schemeClr>
                  </a:solidFill>
                </a:ln>
                <a:solidFill>
                  <a:schemeClr val="accent4">
                    <a:lumMod val="85000"/>
                    <a:lumOff val="15000"/>
                  </a:schemeClr>
                </a:solidFill>
                <a:ea typeface="+mj-ea"/>
                <a:cs typeface="+mj-cs"/>
              </a:rPr>
              <a:t>RuleS</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53250" name="Content Placeholder 2"/>
          <p:cNvSpPr>
            <a:spLocks noGrp="1"/>
          </p:cNvSpPr>
          <p:nvPr>
            <p:ph idx="1"/>
          </p:nvPr>
        </p:nvSpPr>
        <p:spPr>
          <a:xfrm>
            <a:off x="457200" y="1522413"/>
            <a:ext cx="7239000" cy="4846637"/>
          </a:xfrm>
        </p:spPr>
        <p:txBody>
          <a:bodyPr/>
          <a:lstStyle/>
          <a:p>
            <a:pPr eaLnBrk="1" hangingPunct="1"/>
            <a:r>
              <a:rPr lang="en-US" sz="2800" smtClean="0">
                <a:ea typeface="ＭＳ Ｐゴシック"/>
              </a:rPr>
              <a:t>The determination of whether an impairment substantially limits a major life activity shall be made </a:t>
            </a:r>
            <a:r>
              <a:rPr lang="en-US" sz="2800" b="1" smtClean="0">
                <a:ea typeface="ＭＳ Ｐゴシック"/>
              </a:rPr>
              <a:t>without regard to the ameliorative effects of mitigating measures</a:t>
            </a:r>
            <a:r>
              <a:rPr lang="en-US" sz="2800" smtClean="0">
                <a:ea typeface="ＭＳ Ｐゴシック"/>
              </a:rPr>
              <a:t>.</a:t>
            </a:r>
          </a:p>
          <a:p>
            <a:pPr eaLnBrk="1" hangingPunct="1"/>
            <a:r>
              <a:rPr lang="en-US" sz="2800" smtClean="0">
                <a:ea typeface="ＭＳ Ｐゴシック"/>
              </a:rPr>
              <a:t>An impairment that is episodic or in remission is a disability </a:t>
            </a:r>
            <a:r>
              <a:rPr lang="en-US" sz="2800" b="1" smtClean="0">
                <a:ea typeface="ＭＳ Ｐゴシック"/>
              </a:rPr>
              <a:t>if it would substantially limit a major life activity when active</a:t>
            </a:r>
            <a:r>
              <a:rPr lang="en-US" sz="2800" smtClean="0">
                <a:ea typeface="ＭＳ Ｐゴシック"/>
              </a:rPr>
              <a:t>.</a:t>
            </a:r>
          </a:p>
          <a:p>
            <a:pPr eaLnBrk="1" hangingPunct="1"/>
            <a:r>
              <a:rPr lang="en-US" sz="2800" smtClean="0">
                <a:ea typeface="ＭＳ Ｐゴシック"/>
              </a:rPr>
              <a:t>1 + 1 + 1 = 3</a:t>
            </a:r>
          </a:p>
          <a:p>
            <a:pPr eaLnBrk="1" hangingPunct="1">
              <a:buFont typeface="Wingdings 2" pitchFamily="18" charset="2"/>
              <a:buNone/>
            </a:pPr>
            <a:r>
              <a:rPr lang="en-US" sz="2400" smtClean="0">
                <a:ea typeface="ＭＳ Ｐゴシック"/>
              </a:rPr>
              <a:t>29 CFR §1630.2(j)(1)(vi) &amp; (vii)</a:t>
            </a:r>
          </a:p>
        </p:txBody>
      </p:sp>
      <p:sp>
        <p:nvSpPr>
          <p:cNvPr id="53251" name="Slide Number Placeholder 3"/>
          <p:cNvSpPr>
            <a:spLocks noGrp="1"/>
          </p:cNvSpPr>
          <p:nvPr>
            <p:ph type="sldNum" sz="quarter" idx="12"/>
          </p:nvPr>
        </p:nvSpPr>
        <p:spPr bwMode="auto">
          <a:noFill/>
          <a:ln>
            <a:miter lim="800000"/>
            <a:headEnd/>
            <a:tailEnd/>
          </a:ln>
        </p:spPr>
        <p:txBody>
          <a:bodyPr/>
          <a:lstStyle/>
          <a:p>
            <a:fld id="{29BB37BA-280F-4267-89D7-47D4B0CB0912}" type="slidenum">
              <a:rPr lang="en-US" smtClean="0">
                <a:latin typeface="Trebuchet MS" pitchFamily="34" charset="0"/>
                <a:ea typeface="ＭＳ Ｐゴシック"/>
                <a:cs typeface="ＭＳ Ｐゴシック"/>
              </a:rPr>
              <a:pPr/>
              <a:t>14</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Mitigating Measures Include"/>
          <p:cNvSpPr>
            <a:spLocks noGrp="1"/>
          </p:cNvSpPr>
          <p:nvPr>
            <p:ph type="title"/>
          </p:nvPr>
        </p:nvSpPr>
        <p:spPr/>
        <p:txBody>
          <a:bodyPr>
            <a:normAutofit/>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mitigating measures include</a:t>
            </a:r>
          </a:p>
        </p:txBody>
      </p:sp>
      <p:sp>
        <p:nvSpPr>
          <p:cNvPr id="87043" name="Content Placeholder 2"/>
          <p:cNvSpPr>
            <a:spLocks noGrp="1"/>
          </p:cNvSpPr>
          <p:nvPr>
            <p:ph idx="1"/>
          </p:nvPr>
        </p:nvSpPr>
        <p:spPr>
          <a:xfrm>
            <a:off x="457200" y="1609725"/>
            <a:ext cx="7532688" cy="4846638"/>
          </a:xfrm>
        </p:spPr>
        <p:txBody>
          <a:bodyPr/>
          <a:lstStyle/>
          <a:p>
            <a:pPr eaLnBrk="1" hangingPunct="1">
              <a:lnSpc>
                <a:spcPct val="80000"/>
              </a:lnSpc>
              <a:spcBef>
                <a:spcPts val="1000"/>
              </a:spcBef>
              <a:buFont typeface="Wingdings 2" pitchFamily="-106" charset="2"/>
              <a:buChar char=""/>
              <a:defRPr/>
            </a:pPr>
            <a:r>
              <a:rPr lang="en-US" sz="2000" b="1" dirty="0" smtClean="0">
                <a:cs typeface="+mn-cs"/>
              </a:rPr>
              <a:t>Medication</a:t>
            </a:r>
          </a:p>
          <a:p>
            <a:pPr eaLnBrk="1" hangingPunct="1">
              <a:lnSpc>
                <a:spcPct val="80000"/>
              </a:lnSpc>
              <a:spcBef>
                <a:spcPts val="1000"/>
              </a:spcBef>
              <a:buFont typeface="Wingdings 2" pitchFamily="-106" charset="2"/>
              <a:buChar char=""/>
              <a:defRPr/>
            </a:pPr>
            <a:r>
              <a:rPr lang="en-US" sz="2000" dirty="0" smtClean="0">
                <a:cs typeface="+mn-cs"/>
              </a:rPr>
              <a:t> Medical equipment</a:t>
            </a:r>
          </a:p>
          <a:p>
            <a:pPr eaLnBrk="1" hangingPunct="1">
              <a:lnSpc>
                <a:spcPct val="80000"/>
              </a:lnSpc>
              <a:spcBef>
                <a:spcPts val="1000"/>
              </a:spcBef>
              <a:buFont typeface="Wingdings 2" pitchFamily="-106" charset="2"/>
              <a:buChar char=""/>
              <a:defRPr/>
            </a:pPr>
            <a:r>
              <a:rPr lang="en-US" sz="2000" dirty="0" smtClean="0">
                <a:cs typeface="+mn-cs"/>
              </a:rPr>
              <a:t> Low-vision devices (but not ordinary eyeglasses or lenses)</a:t>
            </a:r>
          </a:p>
          <a:p>
            <a:pPr eaLnBrk="1" hangingPunct="1">
              <a:lnSpc>
                <a:spcPct val="80000"/>
              </a:lnSpc>
              <a:spcBef>
                <a:spcPts val="1000"/>
              </a:spcBef>
              <a:buFont typeface="Wingdings 2" pitchFamily="-106" charset="2"/>
              <a:buChar char=""/>
              <a:defRPr/>
            </a:pPr>
            <a:r>
              <a:rPr lang="en-US" sz="2000" dirty="0" smtClean="0">
                <a:cs typeface="+mn-cs"/>
              </a:rPr>
              <a:t> Prosthetics</a:t>
            </a:r>
          </a:p>
          <a:p>
            <a:pPr eaLnBrk="1" hangingPunct="1">
              <a:lnSpc>
                <a:spcPct val="80000"/>
              </a:lnSpc>
              <a:spcBef>
                <a:spcPts val="1000"/>
              </a:spcBef>
              <a:buFont typeface="Wingdings 2" pitchFamily="-106" charset="2"/>
              <a:buChar char=""/>
              <a:defRPr/>
            </a:pPr>
            <a:r>
              <a:rPr lang="en-US" sz="2000" dirty="0" smtClean="0">
                <a:cs typeface="+mn-cs"/>
              </a:rPr>
              <a:t> Hearing aids and cochlear implants</a:t>
            </a:r>
          </a:p>
          <a:p>
            <a:pPr eaLnBrk="1" hangingPunct="1">
              <a:lnSpc>
                <a:spcPct val="80000"/>
              </a:lnSpc>
              <a:spcBef>
                <a:spcPts val="1000"/>
              </a:spcBef>
              <a:buFont typeface="Wingdings 2" pitchFamily="-106" charset="2"/>
              <a:buChar char=""/>
              <a:defRPr/>
            </a:pPr>
            <a:r>
              <a:rPr lang="en-US" sz="2000" dirty="0" smtClean="0">
                <a:cs typeface="+mn-cs"/>
              </a:rPr>
              <a:t> Mobility devices</a:t>
            </a:r>
          </a:p>
          <a:p>
            <a:pPr eaLnBrk="1" hangingPunct="1">
              <a:lnSpc>
                <a:spcPct val="80000"/>
              </a:lnSpc>
              <a:spcBef>
                <a:spcPts val="1000"/>
              </a:spcBef>
              <a:buFont typeface="Wingdings 2" pitchFamily="-106" charset="2"/>
              <a:buChar char=""/>
              <a:defRPr/>
            </a:pPr>
            <a:r>
              <a:rPr lang="en-US" sz="2000" dirty="0" smtClean="0">
                <a:cs typeface="+mn-cs"/>
              </a:rPr>
              <a:t> Oxygen therapy equipment</a:t>
            </a:r>
          </a:p>
          <a:p>
            <a:pPr eaLnBrk="1" hangingPunct="1">
              <a:lnSpc>
                <a:spcPct val="80000"/>
              </a:lnSpc>
              <a:spcBef>
                <a:spcPts val="1000"/>
              </a:spcBef>
              <a:buFont typeface="Wingdings 2" pitchFamily="-106" charset="2"/>
              <a:buChar char=""/>
              <a:defRPr/>
            </a:pPr>
            <a:r>
              <a:rPr lang="en-US" sz="2000" dirty="0" smtClean="0">
                <a:cs typeface="+mn-cs"/>
              </a:rPr>
              <a:t> Assistive technology </a:t>
            </a:r>
          </a:p>
          <a:p>
            <a:pPr eaLnBrk="1" hangingPunct="1">
              <a:lnSpc>
                <a:spcPct val="80000"/>
              </a:lnSpc>
              <a:spcBef>
                <a:spcPts val="1000"/>
              </a:spcBef>
              <a:buFont typeface="Wingdings 2" pitchFamily="-106" charset="2"/>
              <a:buChar char=""/>
              <a:defRPr/>
            </a:pPr>
            <a:r>
              <a:rPr lang="en-US" sz="2000" b="1" dirty="0" smtClean="0">
                <a:cs typeface="+mn-cs"/>
              </a:rPr>
              <a:t>Learned behavioral or adaptive neurological modifications</a:t>
            </a:r>
          </a:p>
          <a:p>
            <a:pPr eaLnBrk="1" hangingPunct="1">
              <a:lnSpc>
                <a:spcPct val="80000"/>
              </a:lnSpc>
              <a:spcBef>
                <a:spcPts val="1000"/>
              </a:spcBef>
              <a:buFont typeface="Wingdings 2" pitchFamily="-106" charset="2"/>
              <a:buChar char=""/>
              <a:defRPr/>
            </a:pPr>
            <a:r>
              <a:rPr lang="en-US" sz="2000" dirty="0" smtClean="0">
                <a:cs typeface="+mn-cs"/>
              </a:rPr>
              <a:t> Psychotherapy, behavioral therapy, or physical therapy</a:t>
            </a:r>
          </a:p>
          <a:p>
            <a:pPr marL="1201738" indent="-852488" eaLnBrk="1" hangingPunct="1">
              <a:lnSpc>
                <a:spcPct val="80000"/>
              </a:lnSpc>
              <a:spcBef>
                <a:spcPts val="1800"/>
              </a:spcBef>
              <a:buFont typeface="Wingdings 2" pitchFamily="-106" charset="2"/>
              <a:buNone/>
              <a:defRPr/>
            </a:pPr>
            <a:r>
              <a:rPr lang="en-US" sz="2000" dirty="0" smtClean="0">
                <a:cs typeface="+mn-cs"/>
              </a:rPr>
              <a:t>KEY --  This is a </a:t>
            </a:r>
            <a:r>
              <a:rPr lang="en-US" sz="2000" i="1" dirty="0" smtClean="0">
                <a:cs typeface="+mn-cs"/>
              </a:rPr>
              <a:t>non-exhaustive</a:t>
            </a:r>
            <a:r>
              <a:rPr lang="en-US" sz="2000" dirty="0" smtClean="0">
                <a:cs typeface="+mn-cs"/>
              </a:rPr>
              <a:t> list.  </a:t>
            </a:r>
            <a:br>
              <a:rPr lang="en-US" sz="2000" dirty="0" smtClean="0">
                <a:cs typeface="+mn-cs"/>
              </a:rPr>
            </a:br>
            <a:r>
              <a:rPr lang="en-US" sz="2000" dirty="0" smtClean="0">
                <a:cs typeface="+mn-cs"/>
              </a:rPr>
              <a:t>The point is not to take into account anything that </a:t>
            </a:r>
            <a:r>
              <a:rPr lang="en-US" sz="2000" b="1" i="1" dirty="0" smtClean="0">
                <a:cs typeface="+mn-cs"/>
              </a:rPr>
              <a:t>mitigates </a:t>
            </a:r>
            <a:r>
              <a:rPr lang="en-US" sz="2000" dirty="0" smtClean="0">
                <a:cs typeface="+mn-cs"/>
              </a:rPr>
              <a:t>the impact of the impairment. </a:t>
            </a:r>
          </a:p>
          <a:p>
            <a:pPr eaLnBrk="1" hangingPunct="1">
              <a:lnSpc>
                <a:spcPct val="80000"/>
              </a:lnSpc>
              <a:buFont typeface="Wingdings 2" pitchFamily="-106" charset="2"/>
              <a:buChar char=""/>
              <a:defRPr/>
            </a:pPr>
            <a:endParaRPr lang="en-US" sz="2000" dirty="0" smtClean="0">
              <a:cs typeface="+mn-cs"/>
            </a:endParaRPr>
          </a:p>
        </p:txBody>
      </p:sp>
      <p:sp>
        <p:nvSpPr>
          <p:cNvPr id="55299" name="Slide Number Placeholder 3"/>
          <p:cNvSpPr>
            <a:spLocks noGrp="1"/>
          </p:cNvSpPr>
          <p:nvPr>
            <p:ph type="sldNum" sz="quarter" idx="12"/>
          </p:nvPr>
        </p:nvSpPr>
        <p:spPr bwMode="auto">
          <a:noFill/>
          <a:ln>
            <a:miter lim="800000"/>
            <a:headEnd/>
            <a:tailEnd/>
          </a:ln>
        </p:spPr>
        <p:txBody>
          <a:bodyPr/>
          <a:lstStyle/>
          <a:p>
            <a:fld id="{E571F7DF-C7E3-4DCC-AAB2-534158863842}" type="slidenum">
              <a:rPr lang="en-US" smtClean="0">
                <a:latin typeface="Trebuchet MS" pitchFamily="34" charset="0"/>
                <a:ea typeface="ＭＳ Ｐゴシック"/>
                <a:cs typeface="ＭＳ Ｐゴシック"/>
              </a:rPr>
              <a:pPr/>
              <a:t>15</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457200" y="265113"/>
            <a:ext cx="7239000" cy="1135062"/>
          </a:xfrm>
        </p:spPr>
        <p:txBody>
          <a:bodyPr/>
          <a:lstStyle/>
          <a:p>
            <a:r>
              <a:rPr lang="en-US" smtClean="0">
                <a:ea typeface="ＭＳ Ｐゴシック"/>
              </a:rPr>
              <a:t>WITH REGARD TO MEDICATION</a:t>
            </a:r>
          </a:p>
        </p:txBody>
      </p:sp>
      <p:sp>
        <p:nvSpPr>
          <p:cNvPr id="57346" name="Content Placeholder 2"/>
          <p:cNvSpPr>
            <a:spLocks noGrp="1"/>
          </p:cNvSpPr>
          <p:nvPr>
            <p:ph idx="1"/>
          </p:nvPr>
        </p:nvSpPr>
        <p:spPr/>
        <p:txBody>
          <a:bodyPr/>
          <a:lstStyle/>
          <a:p>
            <a:r>
              <a:rPr lang="en-US" smtClean="0">
                <a:ea typeface="ＭＳ Ｐゴシック"/>
              </a:rPr>
              <a:t>The focus is on how the impairment would affect the major bodily function, or other major life activity, if medication were </a:t>
            </a:r>
            <a:r>
              <a:rPr lang="en-US" b="1" smtClean="0">
                <a:ea typeface="ＭＳ Ｐゴシック"/>
              </a:rPr>
              <a:t>stopped </a:t>
            </a:r>
            <a:r>
              <a:rPr lang="en-US" smtClean="0">
                <a:ea typeface="ＭＳ Ｐゴシック"/>
              </a:rPr>
              <a:t>– or if medication were not taken </a:t>
            </a:r>
            <a:r>
              <a:rPr lang="en-US" b="1" smtClean="0">
                <a:ea typeface="ＭＳ Ｐゴシック"/>
              </a:rPr>
              <a:t>in the first place</a:t>
            </a:r>
            <a:r>
              <a:rPr lang="en-US" smtClean="0">
                <a:ea typeface="ＭＳ Ｐゴシック"/>
              </a:rPr>
              <a:t>.</a:t>
            </a:r>
          </a:p>
          <a:p>
            <a:r>
              <a:rPr lang="en-US" smtClean="0">
                <a:ea typeface="ＭＳ Ｐゴシック"/>
              </a:rPr>
              <a:t> So, for example -- the analysis is whether cancer, </a:t>
            </a:r>
            <a:r>
              <a:rPr lang="en-US" i="1" smtClean="0">
                <a:ea typeface="ＭＳ Ｐゴシック"/>
              </a:rPr>
              <a:t>absent </a:t>
            </a:r>
            <a:r>
              <a:rPr lang="en-US" smtClean="0">
                <a:ea typeface="ＭＳ Ｐゴシック"/>
              </a:rPr>
              <a:t>treatment, would substantially limit normal cell growth or HIV infection, </a:t>
            </a:r>
            <a:r>
              <a:rPr lang="en-US" i="1" smtClean="0">
                <a:ea typeface="ＭＳ Ｐゴシック"/>
              </a:rPr>
              <a:t>absent </a:t>
            </a:r>
            <a:r>
              <a:rPr lang="en-US" smtClean="0">
                <a:ea typeface="ＭＳ Ｐゴシック"/>
              </a:rPr>
              <a:t>medication, would substantially limit the immune system.</a:t>
            </a:r>
          </a:p>
        </p:txBody>
      </p:sp>
      <p:sp>
        <p:nvSpPr>
          <p:cNvPr id="57347" name="Slide Number Placeholder 3"/>
          <p:cNvSpPr>
            <a:spLocks noGrp="1"/>
          </p:cNvSpPr>
          <p:nvPr>
            <p:ph type="sldNum" sz="quarter" idx="12"/>
          </p:nvPr>
        </p:nvSpPr>
        <p:spPr bwMode="auto">
          <a:noFill/>
          <a:ln>
            <a:miter lim="800000"/>
            <a:headEnd/>
            <a:tailEnd/>
          </a:ln>
        </p:spPr>
        <p:txBody>
          <a:bodyPr/>
          <a:lstStyle/>
          <a:p>
            <a:fld id="{C120F732-73B0-40CE-9853-A0CB489701CD}" type="slidenum">
              <a:rPr lang="en-US" smtClean="0">
                <a:latin typeface="Trebuchet MS" pitchFamily="34" charset="0"/>
                <a:ea typeface="ＭＳ Ｐゴシック"/>
                <a:cs typeface="ＭＳ Ｐゴシック"/>
              </a:rPr>
              <a:pPr/>
              <a:t>16</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yeglasses Exception"/>
          <p:cNvSpPr>
            <a:spLocks noGrp="1"/>
          </p:cNvSpPr>
          <p:nvPr>
            <p:ph type="title"/>
          </p:nvPr>
        </p:nvSpPr>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Eyeglasses </a:t>
            </a:r>
            <a:r>
              <a:rPr lang="en-US" kern="1200" cap="all" dirty="0">
                <a:ln w="500">
                  <a:solidFill>
                    <a:schemeClr val="tx2">
                      <a:shade val="20000"/>
                      <a:satMod val="120000"/>
                    </a:schemeClr>
                  </a:solidFill>
                </a:ln>
                <a:solidFill>
                  <a:schemeClr val="accent4">
                    <a:lumMod val="85000"/>
                    <a:lumOff val="15000"/>
                  </a:schemeClr>
                </a:solidFill>
                <a:ea typeface="+mj-ea"/>
                <a:cs typeface="+mj-cs"/>
              </a:rPr>
              <a:t>exception</a:t>
            </a:r>
          </a:p>
        </p:txBody>
      </p:sp>
      <p:sp>
        <p:nvSpPr>
          <p:cNvPr id="58370" name="Content Placeholder 2"/>
          <p:cNvSpPr>
            <a:spLocks noGrp="1"/>
          </p:cNvSpPr>
          <p:nvPr>
            <p:ph idx="1"/>
          </p:nvPr>
        </p:nvSpPr>
        <p:spPr>
          <a:xfrm>
            <a:off x="457200" y="1743075"/>
            <a:ext cx="7239000" cy="4713288"/>
          </a:xfrm>
        </p:spPr>
        <p:txBody>
          <a:bodyPr/>
          <a:lstStyle/>
          <a:p>
            <a:pPr eaLnBrk="1" hangingPunct="1"/>
            <a:r>
              <a:rPr lang="en-US" smtClean="0">
                <a:ea typeface="ＭＳ Ｐゴシック"/>
              </a:rPr>
              <a:t>The ameliorative effects of ordinary eyeglasses or contact lenses shall be considered in determining whether an impairment substantially limits a major life activity.     </a:t>
            </a:r>
            <a:r>
              <a:rPr lang="en-US" sz="2400" smtClean="0">
                <a:ea typeface="ＭＳ Ｐゴシック"/>
              </a:rPr>
              <a:t>29 CFR §1630.2(j)(1)(vi)</a:t>
            </a:r>
          </a:p>
          <a:p>
            <a:pPr eaLnBrk="1" hangingPunct="1"/>
            <a:r>
              <a:rPr lang="en-US" smtClean="0">
                <a:ea typeface="ＭＳ Ｐゴシック"/>
              </a:rPr>
              <a:t>But -- a covered entity cannot have a </a:t>
            </a:r>
            <a:r>
              <a:rPr lang="en-US" i="1" smtClean="0">
                <a:ea typeface="ＭＳ Ｐゴシック"/>
              </a:rPr>
              <a:t>qualification standard</a:t>
            </a:r>
            <a:r>
              <a:rPr lang="en-US" smtClean="0">
                <a:ea typeface="ＭＳ Ｐゴシック"/>
              </a:rPr>
              <a:t> based on an individual’s uncorrected vision unless that standard is job related for the position in question and is consistent with business necessity.       </a:t>
            </a:r>
            <a:r>
              <a:rPr lang="en-US" sz="2400" smtClean="0">
                <a:ea typeface="ＭＳ Ｐゴシック"/>
              </a:rPr>
              <a:t>29 CFR §1630.10(b)</a:t>
            </a:r>
          </a:p>
        </p:txBody>
      </p:sp>
      <p:sp>
        <p:nvSpPr>
          <p:cNvPr id="58371" name="Slide Number Placeholder 3"/>
          <p:cNvSpPr>
            <a:spLocks noGrp="1"/>
          </p:cNvSpPr>
          <p:nvPr>
            <p:ph type="sldNum" sz="quarter" idx="12"/>
          </p:nvPr>
        </p:nvSpPr>
        <p:spPr bwMode="auto">
          <a:noFill/>
          <a:ln>
            <a:miter lim="800000"/>
            <a:headEnd/>
            <a:tailEnd/>
          </a:ln>
        </p:spPr>
        <p:txBody>
          <a:bodyPr/>
          <a:lstStyle/>
          <a:p>
            <a:fld id="{9DAF60EE-36B0-4690-AD0E-60CD71C4D987}" type="slidenum">
              <a:rPr lang="en-US" smtClean="0">
                <a:latin typeface="Trebuchet MS" pitchFamily="34" charset="0"/>
                <a:ea typeface="ＭＳ Ｐゴシック"/>
                <a:cs typeface="ＭＳ Ｐゴシック"/>
              </a:rPr>
              <a:pPr/>
              <a:t>17</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457200" y="-104775"/>
            <a:ext cx="7239000" cy="1135063"/>
          </a:xfrm>
        </p:spPr>
        <p:txBody>
          <a:bodyPr/>
          <a:lstStyle/>
          <a:p>
            <a:pPr algn="ctr"/>
            <a:r>
              <a:rPr lang="en-US" smtClean="0">
                <a:ea typeface="ＭＳ Ｐゴシック"/>
              </a:rPr>
              <a:t>1 + 1 + 1 = 3</a:t>
            </a:r>
          </a:p>
        </p:txBody>
      </p:sp>
      <p:sp>
        <p:nvSpPr>
          <p:cNvPr id="60418" name="Content Placeholder 2"/>
          <p:cNvSpPr>
            <a:spLocks noGrp="1"/>
          </p:cNvSpPr>
          <p:nvPr>
            <p:ph idx="1"/>
          </p:nvPr>
        </p:nvSpPr>
        <p:spPr>
          <a:xfrm>
            <a:off x="457200" y="1490663"/>
            <a:ext cx="7239000" cy="5413375"/>
          </a:xfrm>
        </p:spPr>
        <p:txBody>
          <a:bodyPr/>
          <a:lstStyle/>
          <a:p>
            <a:r>
              <a:rPr lang="en-US" smtClean="0">
                <a:ea typeface="ＭＳ Ｐゴシック"/>
              </a:rPr>
              <a:t>When you add three elements together, some impairments will </a:t>
            </a:r>
            <a:r>
              <a:rPr lang="en-US" b="1" smtClean="0">
                <a:ea typeface="ＭＳ Ｐゴシック"/>
              </a:rPr>
              <a:t>virtually always</a:t>
            </a:r>
            <a:r>
              <a:rPr lang="en-US" smtClean="0">
                <a:ea typeface="ＭＳ Ｐゴシック"/>
              </a:rPr>
              <a:t> be disabilities:</a:t>
            </a:r>
          </a:p>
          <a:p>
            <a:pPr>
              <a:buFont typeface="Wingdings 2" pitchFamily="18" charset="2"/>
              <a:buNone/>
            </a:pPr>
            <a:r>
              <a:rPr lang="en-US" smtClean="0">
                <a:ea typeface="ＭＳ Ｐゴシック"/>
              </a:rPr>
              <a:t>	1) Look at impact of the impairment in its active state;</a:t>
            </a:r>
          </a:p>
          <a:p>
            <a:pPr>
              <a:buFont typeface="Wingdings 2" pitchFamily="18" charset="2"/>
              <a:buNone/>
            </a:pPr>
            <a:r>
              <a:rPr lang="en-US" smtClean="0">
                <a:ea typeface="ＭＳ Ｐゴシック"/>
              </a:rPr>
              <a:t>	2) Don’t take into account mitigating measures; and</a:t>
            </a:r>
          </a:p>
          <a:p>
            <a:pPr>
              <a:buFont typeface="Wingdings 2" pitchFamily="18" charset="2"/>
              <a:buNone/>
            </a:pPr>
            <a:r>
              <a:rPr lang="en-US" smtClean="0">
                <a:ea typeface="ＭＳ Ｐゴシック"/>
              </a:rPr>
              <a:t>	3) Focus on major bodily functions</a:t>
            </a:r>
          </a:p>
        </p:txBody>
      </p:sp>
      <p:sp>
        <p:nvSpPr>
          <p:cNvPr id="60419" name="Slide Number Placeholder 3"/>
          <p:cNvSpPr>
            <a:spLocks noGrp="1"/>
          </p:cNvSpPr>
          <p:nvPr>
            <p:ph type="sldNum" sz="quarter" idx="12"/>
          </p:nvPr>
        </p:nvSpPr>
        <p:spPr bwMode="auto">
          <a:noFill/>
          <a:ln>
            <a:miter lim="800000"/>
            <a:headEnd/>
            <a:tailEnd/>
          </a:ln>
        </p:spPr>
        <p:txBody>
          <a:bodyPr/>
          <a:lstStyle/>
          <a:p>
            <a:fld id="{F6E84133-9626-4BDF-A916-9CB34221D975}" type="slidenum">
              <a:rPr lang="en-US" smtClean="0">
                <a:latin typeface="Trebuchet MS" pitchFamily="34" charset="0"/>
                <a:ea typeface="ＭＳ Ｐゴシック"/>
                <a:cs typeface="ＭＳ Ｐゴシック"/>
              </a:rPr>
              <a:pPr/>
              <a:t>18</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edictable Assessments"/>
          <p:cNvSpPr>
            <a:spLocks noGrp="1"/>
          </p:cNvSpPr>
          <p:nvPr>
            <p:ph type="title"/>
          </p:nvPr>
        </p:nvSpPr>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predictable </a:t>
            </a:r>
            <a:r>
              <a:rPr lang="en-US" kern="1200" cap="all" dirty="0">
                <a:ln w="500">
                  <a:solidFill>
                    <a:schemeClr val="tx2">
                      <a:shade val="20000"/>
                      <a:satMod val="120000"/>
                    </a:schemeClr>
                  </a:solidFill>
                </a:ln>
                <a:solidFill>
                  <a:schemeClr val="accent4">
                    <a:lumMod val="85000"/>
                    <a:lumOff val="15000"/>
                  </a:schemeClr>
                </a:solidFill>
                <a:ea typeface="+mj-ea"/>
                <a:cs typeface="+mj-cs"/>
              </a:rPr>
              <a:t>assessments</a:t>
            </a:r>
          </a:p>
        </p:txBody>
      </p:sp>
      <p:sp>
        <p:nvSpPr>
          <p:cNvPr id="61442" name="Content Placeholder 2"/>
          <p:cNvSpPr>
            <a:spLocks noGrp="1"/>
          </p:cNvSpPr>
          <p:nvPr>
            <p:ph idx="1"/>
          </p:nvPr>
        </p:nvSpPr>
        <p:spPr>
          <a:xfrm>
            <a:off x="457200" y="1793875"/>
            <a:ext cx="7239000" cy="4846638"/>
          </a:xfrm>
        </p:spPr>
        <p:txBody>
          <a:bodyPr/>
          <a:lstStyle/>
          <a:p>
            <a:pPr eaLnBrk="1" hangingPunct="1">
              <a:buFont typeface="Wingdings 2" pitchFamily="18" charset="2"/>
              <a:buNone/>
            </a:pPr>
            <a:r>
              <a:rPr lang="en-US" smtClean="0">
                <a:ea typeface="ＭＳ Ｐゴシック"/>
              </a:rPr>
              <a:t>“The principles set forth in paragraphs (j)(1)(i) through (ix) of this section </a:t>
            </a:r>
            <a:r>
              <a:rPr lang="en-US" b="1" smtClean="0">
                <a:ea typeface="ＭＳ Ｐゴシック"/>
              </a:rPr>
              <a:t>[the 9 rules of construction]</a:t>
            </a:r>
            <a:r>
              <a:rPr lang="en-US" smtClean="0">
                <a:ea typeface="ＭＳ Ｐゴシック"/>
              </a:rPr>
              <a:t> are intended to provide for more </a:t>
            </a:r>
            <a:r>
              <a:rPr lang="en-US" b="1" smtClean="0">
                <a:ea typeface="ＭＳ Ｐゴシック"/>
              </a:rPr>
              <a:t>generous coverage</a:t>
            </a:r>
            <a:r>
              <a:rPr lang="en-US" smtClean="0">
                <a:ea typeface="ＭＳ Ｐゴシック"/>
              </a:rPr>
              <a:t> and application of the ADA’s prohibition on discrimination </a:t>
            </a:r>
            <a:r>
              <a:rPr lang="en-US" b="1" smtClean="0">
                <a:ea typeface="ＭＳ Ｐゴシック"/>
              </a:rPr>
              <a:t>through a framework that is predictable, consistent, and workable</a:t>
            </a:r>
            <a:r>
              <a:rPr lang="en-US" smtClean="0">
                <a:ea typeface="ＭＳ Ｐゴシック"/>
              </a:rPr>
              <a:t> for all individuals and entities with rights and responsibilities under the ADA, as amended.”</a:t>
            </a:r>
            <a:endParaRPr lang="en-US" sz="1800" smtClean="0">
              <a:ea typeface="ＭＳ Ｐゴシック"/>
            </a:endParaRPr>
          </a:p>
          <a:p>
            <a:pPr eaLnBrk="1" hangingPunct="1">
              <a:buFont typeface="Wingdings 2" pitchFamily="18" charset="2"/>
              <a:buNone/>
            </a:pPr>
            <a:r>
              <a:rPr lang="en-US" sz="2400" smtClean="0">
                <a:ea typeface="ＭＳ Ｐゴシック"/>
              </a:rPr>
              <a:t>29 CFR §1630.2(j)(3)(i)</a:t>
            </a:r>
          </a:p>
          <a:p>
            <a:pPr eaLnBrk="1" hangingPunct="1">
              <a:buFont typeface="Wingdings 2" pitchFamily="18" charset="2"/>
              <a:buNone/>
            </a:pPr>
            <a:endParaRPr lang="en-US" smtClean="0">
              <a:ea typeface="ＭＳ Ｐゴシック"/>
            </a:endParaRPr>
          </a:p>
        </p:txBody>
      </p:sp>
      <p:sp>
        <p:nvSpPr>
          <p:cNvPr id="61443" name="Slide Number Placeholder 3"/>
          <p:cNvSpPr>
            <a:spLocks noGrp="1"/>
          </p:cNvSpPr>
          <p:nvPr>
            <p:ph type="sldNum" sz="quarter" idx="12"/>
          </p:nvPr>
        </p:nvSpPr>
        <p:spPr bwMode="auto">
          <a:noFill/>
          <a:ln>
            <a:miter lim="800000"/>
            <a:headEnd/>
            <a:tailEnd/>
          </a:ln>
        </p:spPr>
        <p:txBody>
          <a:bodyPr/>
          <a:lstStyle/>
          <a:p>
            <a:fld id="{5A1716E2-94CE-438D-815C-49C10DBC845C}" type="slidenum">
              <a:rPr lang="en-US" smtClean="0">
                <a:latin typeface="Trebuchet MS" pitchFamily="34" charset="0"/>
                <a:ea typeface="ＭＳ Ｐゴシック"/>
                <a:cs typeface="ＭＳ Ｐゴシック"/>
              </a:rPr>
              <a:pPr/>
              <a:t>19</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urpose of the Regulations"/>
          <p:cNvSpPr>
            <a:spLocks noGrp="1"/>
          </p:cNvSpPr>
          <p:nvPr>
            <p:ph type="title"/>
          </p:nvPr>
        </p:nvSpPr>
        <p:spPr/>
        <p:txBody>
          <a:bodyPr>
            <a:normAutofit/>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Purpose of the Regulations</a:t>
            </a:r>
          </a:p>
        </p:txBody>
      </p:sp>
      <p:sp>
        <p:nvSpPr>
          <p:cNvPr id="29698" name="Content Placeholder 2"/>
          <p:cNvSpPr>
            <a:spLocks noGrp="1"/>
          </p:cNvSpPr>
          <p:nvPr>
            <p:ph idx="1"/>
          </p:nvPr>
        </p:nvSpPr>
        <p:spPr/>
        <p:txBody>
          <a:bodyPr/>
          <a:lstStyle/>
          <a:p>
            <a:pPr eaLnBrk="1" hangingPunct="1"/>
            <a:r>
              <a:rPr lang="en-US" sz="2400" smtClean="0">
                <a:ea typeface="ＭＳ Ｐゴシック"/>
              </a:rPr>
              <a:t>The purpose of the regulations is to implement title I of the Americans with Disabilities Act (ADA). </a:t>
            </a:r>
            <a:r>
              <a:rPr lang="en-US" sz="2000" smtClean="0">
                <a:ea typeface="ＭＳ Ｐゴシック"/>
              </a:rPr>
              <a:t>29 C.F.R. §1630.1(a)  </a:t>
            </a:r>
          </a:p>
          <a:p>
            <a:pPr eaLnBrk="1" hangingPunct="1"/>
            <a:r>
              <a:rPr lang="en-US" sz="2400" smtClean="0">
                <a:ea typeface="ＭＳ Ｐゴシック"/>
              </a:rPr>
              <a:t>Everything starts with </a:t>
            </a:r>
            <a:r>
              <a:rPr lang="en-US" sz="2400" b="1" i="1" u="sng" smtClean="0">
                <a:ea typeface="ＭＳ Ｐゴシック"/>
              </a:rPr>
              <a:t>Congress</a:t>
            </a:r>
            <a:r>
              <a:rPr lang="en-US" sz="2400" smtClean="0">
                <a:ea typeface="ＭＳ Ｐゴシック"/>
              </a:rPr>
              <a:t>.  The regulations directly implement the ADA Amendments Act of 2008, a law passed with strong bipartisan support. </a:t>
            </a:r>
          </a:p>
          <a:p>
            <a:pPr eaLnBrk="1" hangingPunct="1"/>
            <a:r>
              <a:rPr lang="en-US" sz="2400" smtClean="0">
                <a:ea typeface="ＭＳ Ｐゴシック"/>
              </a:rPr>
              <a:t>Congress passed the ADAAA because it wanted to stop the “mini-trials” on whether a person had a disability and to force attention on the merits of the case.  </a:t>
            </a:r>
            <a:endParaRPr lang="en-US" sz="1600" b="1" smtClean="0">
              <a:ea typeface="ＭＳ Ｐゴシック"/>
            </a:endParaRPr>
          </a:p>
          <a:p>
            <a:pPr eaLnBrk="1" hangingPunct="1">
              <a:buFont typeface="Wingdings 2" pitchFamily="18" charset="2"/>
              <a:buNone/>
            </a:pPr>
            <a:endParaRPr lang="en-US" smtClean="0">
              <a:ea typeface="ＭＳ Ｐゴシック"/>
            </a:endParaRPr>
          </a:p>
          <a:p>
            <a:pPr eaLnBrk="1" hangingPunct="1">
              <a:buFont typeface="Wingdings 2" pitchFamily="18" charset="2"/>
              <a:buNone/>
            </a:pPr>
            <a:endParaRPr lang="en-US" sz="2400" smtClean="0">
              <a:ea typeface="ＭＳ Ｐゴシック"/>
            </a:endParaRPr>
          </a:p>
        </p:txBody>
      </p:sp>
      <p:sp>
        <p:nvSpPr>
          <p:cNvPr id="29699" name="Slide Number Placeholder 3"/>
          <p:cNvSpPr>
            <a:spLocks noGrp="1"/>
          </p:cNvSpPr>
          <p:nvPr>
            <p:ph type="sldNum" sz="quarter" idx="12"/>
          </p:nvPr>
        </p:nvSpPr>
        <p:spPr bwMode="auto">
          <a:noFill/>
          <a:ln>
            <a:miter lim="800000"/>
            <a:headEnd/>
            <a:tailEnd/>
          </a:ln>
        </p:spPr>
        <p:txBody>
          <a:bodyPr/>
          <a:lstStyle/>
          <a:p>
            <a:fld id="{FC89E8E1-BD54-4DD0-B2C3-2B8336AC6AA8}" type="slidenum">
              <a:rPr lang="en-US" smtClean="0">
                <a:latin typeface="Trebuchet MS" pitchFamily="34" charset="0"/>
                <a:ea typeface="ＭＳ Ｐゴシック"/>
                <a:cs typeface="ＭＳ Ｐゴシック"/>
              </a:rPr>
              <a:pPr/>
              <a:t>2</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edictable Assessments ... &quot;Virtually Always&quot; Covered"/>
          <p:cNvSpPr>
            <a:spLocks noGrp="1"/>
          </p:cNvSpPr>
          <p:nvPr>
            <p:ph type="title"/>
          </p:nvPr>
        </p:nvSpPr>
        <p:spPr/>
        <p:txBody>
          <a:bodyPr>
            <a:normAutofit/>
          </a:bodyPr>
          <a:lstStyle/>
          <a:p>
            <a:pPr algn="ctr" eaLnBrk="1" fontAlgn="auto" hangingPunct="1">
              <a:spcAft>
                <a:spcPts val="0"/>
              </a:spcAft>
              <a:defRPr/>
            </a:pPr>
            <a:r>
              <a:rPr lang="en-US" sz="3200" kern="1200" cap="all" dirty="0" smtClean="0">
                <a:ln w="500">
                  <a:solidFill>
                    <a:schemeClr val="tx2">
                      <a:shade val="20000"/>
                      <a:satMod val="120000"/>
                    </a:schemeClr>
                  </a:solidFill>
                </a:ln>
                <a:solidFill>
                  <a:schemeClr val="accent4">
                    <a:lumMod val="85000"/>
                    <a:lumOff val="15000"/>
                  </a:schemeClr>
                </a:solidFill>
                <a:ea typeface="+mj-ea"/>
                <a:cs typeface="+mj-cs"/>
              </a:rPr>
              <a:t>Predictable assessments . . . “Virtually always” covered</a:t>
            </a:r>
            <a:endParaRPr lang="en-US" sz="3200"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63490" name="Content Placeholder 2"/>
          <p:cNvSpPr>
            <a:spLocks noGrp="1"/>
          </p:cNvSpPr>
          <p:nvPr>
            <p:ph idx="1"/>
          </p:nvPr>
        </p:nvSpPr>
        <p:spPr>
          <a:xfrm>
            <a:off x="457200" y="1609725"/>
            <a:ext cx="7239000" cy="5248275"/>
          </a:xfrm>
        </p:spPr>
        <p:txBody>
          <a:bodyPr/>
          <a:lstStyle/>
          <a:p>
            <a:pPr eaLnBrk="1" hangingPunct="1">
              <a:lnSpc>
                <a:spcPct val="80000"/>
              </a:lnSpc>
              <a:buFont typeface="Wingdings 2" pitchFamily="18" charset="2"/>
              <a:buNone/>
            </a:pPr>
            <a:r>
              <a:rPr lang="en-US" sz="2400" smtClean="0">
                <a:ea typeface="ＭＳ Ｐゴシック"/>
              </a:rPr>
              <a:t>	Applying the [9 rules of construction], the individualized assessment of some types of impairments will, in virtually all cases, result in a determination of coverage under the “actual disability” prong.  </a:t>
            </a:r>
            <a:endParaRPr lang="en-US" sz="2400" b="1" smtClean="0">
              <a:ea typeface="ＭＳ Ｐゴシック"/>
            </a:endParaRPr>
          </a:p>
          <a:p>
            <a:pPr eaLnBrk="1" hangingPunct="1">
              <a:lnSpc>
                <a:spcPct val="80000"/>
              </a:lnSpc>
              <a:buFont typeface="Wingdings 2" pitchFamily="18" charset="2"/>
              <a:buNone/>
            </a:pPr>
            <a:r>
              <a:rPr lang="en-US" sz="2400" b="1" smtClean="0">
                <a:ea typeface="ＭＳ Ｐゴシック"/>
              </a:rPr>
              <a:t>	Given their inherent nature, these types of impairments will, as a factual matter, </a:t>
            </a:r>
            <a:r>
              <a:rPr lang="en-US" sz="2400" b="1" u="sng" smtClean="0">
                <a:ea typeface="ＭＳ Ｐゴシック"/>
              </a:rPr>
              <a:t>virtually always</a:t>
            </a:r>
            <a:r>
              <a:rPr lang="en-US" sz="2400" b="1" smtClean="0">
                <a:ea typeface="ＭＳ Ｐゴシック"/>
              </a:rPr>
              <a:t> be found to impose a substantial limitation on a major life activity.</a:t>
            </a:r>
            <a:endParaRPr lang="en-US" sz="2400" smtClean="0">
              <a:ea typeface="ＭＳ Ｐゴシック"/>
            </a:endParaRPr>
          </a:p>
          <a:p>
            <a:pPr eaLnBrk="1" hangingPunct="1">
              <a:lnSpc>
                <a:spcPct val="80000"/>
              </a:lnSpc>
              <a:buFont typeface="Wingdings 2" pitchFamily="18" charset="2"/>
              <a:buNone/>
            </a:pPr>
            <a:r>
              <a:rPr lang="en-US" sz="2400" smtClean="0">
                <a:ea typeface="ＭＳ Ｐゴシック"/>
              </a:rPr>
              <a:t>	Therefore, with respect to these types of impairments, </a:t>
            </a:r>
            <a:r>
              <a:rPr lang="en-US" sz="2400" b="1" smtClean="0">
                <a:ea typeface="ＭＳ Ｐゴシック"/>
              </a:rPr>
              <a:t>the necessary individualized assessment should be particularly simple and straightforward</a:t>
            </a:r>
            <a:r>
              <a:rPr lang="en-US" sz="2400" smtClean="0">
                <a:ea typeface="ＭＳ Ｐゴシック"/>
              </a:rPr>
              <a:t>.</a:t>
            </a:r>
            <a:endParaRPr lang="en-US" sz="1800" smtClean="0">
              <a:ea typeface="ＭＳ Ｐゴシック"/>
            </a:endParaRPr>
          </a:p>
          <a:p>
            <a:pPr eaLnBrk="1" hangingPunct="1">
              <a:lnSpc>
                <a:spcPct val="80000"/>
              </a:lnSpc>
              <a:buFont typeface="Wingdings 2" pitchFamily="18" charset="2"/>
              <a:buNone/>
            </a:pPr>
            <a:r>
              <a:rPr lang="en-US" sz="2000" smtClean="0">
                <a:ea typeface="ＭＳ Ｐゴシック"/>
              </a:rPr>
              <a:t>29 CFR §1630.2(j)(3)(ii)</a:t>
            </a:r>
          </a:p>
          <a:p>
            <a:pPr eaLnBrk="1" hangingPunct="1">
              <a:lnSpc>
                <a:spcPct val="80000"/>
              </a:lnSpc>
              <a:buFont typeface="Wingdings 2" pitchFamily="18" charset="2"/>
              <a:buNone/>
            </a:pPr>
            <a:endParaRPr lang="en-US" sz="2400" smtClean="0">
              <a:ea typeface="ＭＳ Ｐゴシック"/>
            </a:endParaRPr>
          </a:p>
          <a:p>
            <a:pPr eaLnBrk="1" hangingPunct="1">
              <a:lnSpc>
                <a:spcPct val="80000"/>
              </a:lnSpc>
            </a:pPr>
            <a:endParaRPr lang="en-US" sz="2400" smtClean="0">
              <a:ea typeface="ＭＳ Ｐゴシック"/>
            </a:endParaRPr>
          </a:p>
        </p:txBody>
      </p:sp>
      <p:sp>
        <p:nvSpPr>
          <p:cNvPr id="63491" name="Slide Number Placeholder 3"/>
          <p:cNvSpPr>
            <a:spLocks noGrp="1"/>
          </p:cNvSpPr>
          <p:nvPr>
            <p:ph type="sldNum" sz="quarter" idx="12"/>
          </p:nvPr>
        </p:nvSpPr>
        <p:spPr bwMode="auto">
          <a:noFill/>
          <a:ln>
            <a:miter lim="800000"/>
            <a:headEnd/>
            <a:tailEnd/>
          </a:ln>
        </p:spPr>
        <p:txBody>
          <a:bodyPr/>
          <a:lstStyle/>
          <a:p>
            <a:fld id="{A06D6C29-1A3C-4684-B7F0-3CE0DA29E162}" type="slidenum">
              <a:rPr lang="en-US" smtClean="0">
                <a:latin typeface="Trebuchet MS" pitchFamily="34" charset="0"/>
                <a:ea typeface="ＭＳ Ｐゴシック"/>
                <a:cs typeface="ＭＳ Ｐゴシック"/>
              </a:rPr>
              <a:pPr/>
              <a:t>20</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edictable Assessments ... &quot;Should Easily Be Concluded&quot;"/>
          <p:cNvSpPr>
            <a:spLocks noGrp="1"/>
          </p:cNvSpPr>
          <p:nvPr>
            <p:ph type="title"/>
          </p:nvPr>
        </p:nvSpPr>
        <p:spPr>
          <a:xfrm>
            <a:off x="457200" y="633795"/>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Predictable assessments . .  . “Should easily be concluded”</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65538" name="Content Placeholder 2"/>
          <p:cNvSpPr>
            <a:spLocks noGrp="1"/>
          </p:cNvSpPr>
          <p:nvPr>
            <p:ph idx="1"/>
          </p:nvPr>
        </p:nvSpPr>
        <p:spPr>
          <a:xfrm>
            <a:off x="457200" y="1903413"/>
            <a:ext cx="7239000" cy="4846637"/>
          </a:xfrm>
        </p:spPr>
        <p:txBody>
          <a:bodyPr/>
          <a:lstStyle/>
          <a:p>
            <a:pPr eaLnBrk="1" hangingPunct="1"/>
            <a:r>
              <a:rPr lang="en-US" smtClean="0">
                <a:ea typeface="ＭＳ Ｐゴシック"/>
              </a:rPr>
              <a:t>The EEOC did the analysis for you for some impairments – these are impairments that should easily be found to be covered.</a:t>
            </a:r>
          </a:p>
          <a:p>
            <a:pPr eaLnBrk="1" hangingPunct="1"/>
            <a:r>
              <a:rPr lang="en-US" b="1" smtClean="0">
                <a:ea typeface="ＭＳ Ｐゴシック"/>
              </a:rPr>
              <a:t>For example</a:t>
            </a:r>
            <a:r>
              <a:rPr lang="en-US" smtClean="0">
                <a:ea typeface="ＭＳ Ｐゴシック"/>
              </a:rPr>
              <a:t>, </a:t>
            </a:r>
            <a:r>
              <a:rPr lang="en-US" b="1" smtClean="0">
                <a:ea typeface="ＭＳ Ｐゴシック"/>
              </a:rPr>
              <a:t>applying </a:t>
            </a:r>
            <a:r>
              <a:rPr lang="en-US" smtClean="0">
                <a:ea typeface="ＭＳ Ｐゴシック"/>
              </a:rPr>
              <a:t>the principles set forth in paragraphs (j)(1)(i) through (ix) of this section </a:t>
            </a:r>
            <a:r>
              <a:rPr lang="en-US" b="1" smtClean="0">
                <a:ea typeface="ＭＳ Ｐゴシック"/>
              </a:rPr>
              <a:t>[the 9 rules of construction]</a:t>
            </a:r>
            <a:r>
              <a:rPr lang="en-US" smtClean="0">
                <a:ea typeface="ＭＳ Ｐゴシック"/>
              </a:rPr>
              <a:t>, </a:t>
            </a:r>
            <a:r>
              <a:rPr lang="en-US" b="1" smtClean="0">
                <a:ea typeface="ＭＳ Ｐゴシック"/>
              </a:rPr>
              <a:t>it should easily be concluded </a:t>
            </a:r>
            <a:r>
              <a:rPr lang="en-US" smtClean="0">
                <a:ea typeface="ＭＳ Ｐゴシック"/>
              </a:rPr>
              <a:t>that the following types of </a:t>
            </a:r>
            <a:r>
              <a:rPr lang="en-US" b="1" smtClean="0">
                <a:ea typeface="ＭＳ Ｐゴシック"/>
              </a:rPr>
              <a:t>impairments will, at a minimum, substantially limit the major life activities indicated</a:t>
            </a:r>
            <a:r>
              <a:rPr lang="en-US" smtClean="0">
                <a:ea typeface="ＭＳ Ｐゴシック"/>
              </a:rPr>
              <a:t>:</a:t>
            </a:r>
          </a:p>
          <a:p>
            <a:pPr eaLnBrk="1" hangingPunct="1">
              <a:buFont typeface="Wingdings 2" pitchFamily="18" charset="2"/>
              <a:buNone/>
            </a:pPr>
            <a:r>
              <a:rPr lang="en-US" sz="2400" smtClean="0">
                <a:ea typeface="ＭＳ Ｐゴシック"/>
              </a:rPr>
              <a:t>29 CFR §1630.2(j)(3)(iii)</a:t>
            </a:r>
          </a:p>
          <a:p>
            <a:pPr eaLnBrk="1" hangingPunct="1"/>
            <a:endParaRPr lang="en-US" smtClean="0">
              <a:ea typeface="ＭＳ Ｐゴシック"/>
            </a:endParaRPr>
          </a:p>
        </p:txBody>
      </p:sp>
      <p:sp>
        <p:nvSpPr>
          <p:cNvPr id="65539" name="Slide Number Placeholder 3"/>
          <p:cNvSpPr>
            <a:spLocks noGrp="1"/>
          </p:cNvSpPr>
          <p:nvPr>
            <p:ph type="sldNum" sz="quarter" idx="12"/>
          </p:nvPr>
        </p:nvSpPr>
        <p:spPr bwMode="auto">
          <a:noFill/>
          <a:ln>
            <a:miter lim="800000"/>
            <a:headEnd/>
            <a:tailEnd/>
          </a:ln>
        </p:spPr>
        <p:txBody>
          <a:bodyPr/>
          <a:lstStyle/>
          <a:p>
            <a:fld id="{E9F48D62-D1A7-4EE2-80EF-33F77C492388}" type="slidenum">
              <a:rPr lang="en-US" smtClean="0">
                <a:latin typeface="Trebuchet MS" pitchFamily="34" charset="0"/>
                <a:ea typeface="ＭＳ Ｐゴシック"/>
                <a:cs typeface="ＭＳ Ｐゴシック"/>
              </a:rPr>
              <a:pPr/>
              <a:t>21</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edictable Assessments (Continued)"/>
          <p:cNvSpPr>
            <a:spLocks noGrp="1"/>
          </p:cNvSpPr>
          <p:nvPr>
            <p:ph type="title"/>
          </p:nvPr>
        </p:nvSpPr>
        <p:spPr>
          <a:xfrm>
            <a:off x="457200" y="633795"/>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Predictable assessments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67586" name="Content Placeholder 2"/>
          <p:cNvSpPr>
            <a:spLocks noGrp="1"/>
          </p:cNvSpPr>
          <p:nvPr>
            <p:ph idx="1"/>
          </p:nvPr>
        </p:nvSpPr>
        <p:spPr>
          <a:xfrm>
            <a:off x="457200" y="1903413"/>
            <a:ext cx="7239000" cy="4846637"/>
          </a:xfrm>
        </p:spPr>
        <p:txBody>
          <a:bodyPr/>
          <a:lstStyle/>
          <a:p>
            <a:pPr eaLnBrk="1" hangingPunct="1"/>
            <a:r>
              <a:rPr lang="en-US" b="1" smtClean="0">
                <a:ea typeface="ＭＳ Ｐゴシック"/>
              </a:rPr>
              <a:t>deafness </a:t>
            </a:r>
            <a:r>
              <a:rPr lang="en-US" smtClean="0">
                <a:ea typeface="ＭＳ Ｐゴシック"/>
              </a:rPr>
              <a:t>substantially limits hearing;</a:t>
            </a:r>
          </a:p>
          <a:p>
            <a:pPr eaLnBrk="1" hangingPunct="1"/>
            <a:r>
              <a:rPr lang="en-US" b="1" smtClean="0">
                <a:ea typeface="ＭＳ Ｐゴシック"/>
              </a:rPr>
              <a:t>blindness </a:t>
            </a:r>
            <a:r>
              <a:rPr lang="en-US" smtClean="0">
                <a:ea typeface="ＭＳ Ｐゴシック"/>
              </a:rPr>
              <a:t>substantially limits seeing;</a:t>
            </a:r>
          </a:p>
          <a:p>
            <a:pPr eaLnBrk="1" hangingPunct="1"/>
            <a:r>
              <a:rPr lang="en-US" smtClean="0">
                <a:ea typeface="ＭＳ Ｐゴシック"/>
              </a:rPr>
              <a:t>an </a:t>
            </a:r>
            <a:r>
              <a:rPr lang="en-US" b="1" smtClean="0">
                <a:ea typeface="ＭＳ Ｐゴシック"/>
              </a:rPr>
              <a:t>intellectual disability</a:t>
            </a:r>
            <a:r>
              <a:rPr lang="en-US" smtClean="0">
                <a:ea typeface="ＭＳ Ｐゴシック"/>
              </a:rPr>
              <a:t> (formerly termed mental retardation) substantially limits brain function;</a:t>
            </a:r>
          </a:p>
          <a:p>
            <a:pPr eaLnBrk="1" hangingPunct="1"/>
            <a:r>
              <a:rPr lang="en-US" b="1" smtClean="0">
                <a:ea typeface="ＭＳ Ｐゴシック"/>
              </a:rPr>
              <a:t>partially or completely missing limbs or mobility impairments</a:t>
            </a:r>
            <a:r>
              <a:rPr lang="en-US" smtClean="0">
                <a:ea typeface="ＭＳ Ｐゴシック"/>
              </a:rPr>
              <a:t> requiring the use of a wheelchair substantially limit musculoskeletal function</a:t>
            </a:r>
          </a:p>
          <a:p>
            <a:pPr eaLnBrk="1" hangingPunct="1">
              <a:buFont typeface="Wingdings 2" pitchFamily="18" charset="2"/>
              <a:buNone/>
            </a:pPr>
            <a:r>
              <a:rPr lang="en-US" sz="2400" smtClean="0">
                <a:ea typeface="ＭＳ Ｐゴシック"/>
              </a:rPr>
              <a:t>	29 CFR §1630.2(j)(3)(iii)</a:t>
            </a:r>
          </a:p>
          <a:p>
            <a:pPr eaLnBrk="1" hangingPunct="1"/>
            <a:endParaRPr lang="en-US" smtClean="0">
              <a:ea typeface="ＭＳ Ｐゴシック"/>
            </a:endParaRPr>
          </a:p>
          <a:p>
            <a:pPr eaLnBrk="1" hangingPunct="1">
              <a:buFont typeface="Wingdings 2" pitchFamily="18" charset="2"/>
              <a:buNone/>
            </a:pPr>
            <a:r>
              <a:rPr lang="en-US" sz="2400" smtClean="0">
                <a:ea typeface="ＭＳ Ｐゴシック"/>
              </a:rPr>
              <a:t>29 CFR §1630.2(j)(3)(iii)</a:t>
            </a:r>
          </a:p>
          <a:p>
            <a:pPr eaLnBrk="1" hangingPunct="1"/>
            <a:endParaRPr lang="en-US" smtClean="0">
              <a:ea typeface="ＭＳ Ｐゴシック"/>
            </a:endParaRPr>
          </a:p>
        </p:txBody>
      </p:sp>
      <p:sp>
        <p:nvSpPr>
          <p:cNvPr id="67587" name="Slide Number Placeholder 3"/>
          <p:cNvSpPr>
            <a:spLocks noGrp="1"/>
          </p:cNvSpPr>
          <p:nvPr>
            <p:ph type="sldNum" sz="quarter" idx="12"/>
          </p:nvPr>
        </p:nvSpPr>
        <p:spPr bwMode="auto">
          <a:noFill/>
          <a:ln>
            <a:miter lim="800000"/>
            <a:headEnd/>
            <a:tailEnd/>
          </a:ln>
        </p:spPr>
        <p:txBody>
          <a:bodyPr/>
          <a:lstStyle/>
          <a:p>
            <a:fld id="{26EAB258-08B5-4A92-9A9D-009FB79AA736}" type="slidenum">
              <a:rPr lang="en-US" smtClean="0">
                <a:latin typeface="Trebuchet MS" pitchFamily="34" charset="0"/>
                <a:ea typeface="ＭＳ Ｐゴシック"/>
                <a:cs typeface="ＭＳ Ｐゴシック"/>
              </a:rPr>
              <a:pPr/>
              <a:t>22</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edictable Assessments (Continued)"/>
          <p:cNvSpPr>
            <a:spLocks noGrp="1"/>
          </p:cNvSpPr>
          <p:nvPr>
            <p:ph type="title"/>
          </p:nvPr>
        </p:nvSpPr>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Predictable assessments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69634" name="Content Placeholder 2"/>
          <p:cNvSpPr>
            <a:spLocks noGrp="1"/>
          </p:cNvSpPr>
          <p:nvPr>
            <p:ph idx="1"/>
          </p:nvPr>
        </p:nvSpPr>
        <p:spPr>
          <a:xfrm>
            <a:off x="457200" y="1555750"/>
            <a:ext cx="7239000" cy="4846638"/>
          </a:xfrm>
        </p:spPr>
        <p:txBody>
          <a:bodyPr/>
          <a:lstStyle/>
          <a:p>
            <a:pPr eaLnBrk="1" hangingPunct="1"/>
            <a:r>
              <a:rPr lang="en-US" sz="2000" b="1" smtClean="0">
                <a:ea typeface="ＭＳ Ｐゴシック"/>
              </a:rPr>
              <a:t>autism </a:t>
            </a:r>
            <a:r>
              <a:rPr lang="en-US" sz="2000" smtClean="0">
                <a:ea typeface="ＭＳ Ｐゴシック"/>
              </a:rPr>
              <a:t>substantially limits brain function;</a:t>
            </a:r>
          </a:p>
          <a:p>
            <a:pPr eaLnBrk="1" hangingPunct="1"/>
            <a:r>
              <a:rPr lang="en-US" sz="2000" b="1" smtClean="0">
                <a:ea typeface="ＭＳ Ｐゴシック"/>
              </a:rPr>
              <a:t>cancer </a:t>
            </a:r>
            <a:r>
              <a:rPr lang="en-US" sz="2000" smtClean="0">
                <a:ea typeface="ＭＳ Ｐゴシック"/>
              </a:rPr>
              <a:t>substantially limits normal cell growth;</a:t>
            </a:r>
          </a:p>
          <a:p>
            <a:pPr eaLnBrk="1" hangingPunct="1"/>
            <a:r>
              <a:rPr lang="en-US" sz="2000" b="1" smtClean="0">
                <a:ea typeface="ＭＳ Ｐゴシック"/>
              </a:rPr>
              <a:t>cerebral palsy</a:t>
            </a:r>
            <a:r>
              <a:rPr lang="en-US" sz="2000" smtClean="0">
                <a:ea typeface="ＭＳ Ｐゴシック"/>
              </a:rPr>
              <a:t> substantially limits brain function;</a:t>
            </a:r>
          </a:p>
          <a:p>
            <a:pPr eaLnBrk="1" hangingPunct="1"/>
            <a:r>
              <a:rPr lang="en-US" sz="2000" b="1" smtClean="0">
                <a:ea typeface="ＭＳ Ｐゴシック"/>
              </a:rPr>
              <a:t>diabetes </a:t>
            </a:r>
            <a:r>
              <a:rPr lang="en-US" sz="2000" smtClean="0">
                <a:ea typeface="ＭＳ Ｐゴシック"/>
              </a:rPr>
              <a:t>substantially limits endocrine function;</a:t>
            </a:r>
          </a:p>
          <a:p>
            <a:pPr eaLnBrk="1" hangingPunct="1"/>
            <a:r>
              <a:rPr lang="en-US" sz="2000" b="1" smtClean="0">
                <a:ea typeface="ＭＳ Ｐゴシック"/>
              </a:rPr>
              <a:t>epilepsy </a:t>
            </a:r>
            <a:r>
              <a:rPr lang="en-US" sz="2000" smtClean="0">
                <a:ea typeface="ＭＳ Ｐゴシック"/>
              </a:rPr>
              <a:t>substantially limits neurological function;</a:t>
            </a:r>
          </a:p>
          <a:p>
            <a:pPr eaLnBrk="1" hangingPunct="1"/>
            <a:r>
              <a:rPr lang="en-US" sz="2000" smtClean="0">
                <a:ea typeface="ＭＳ Ｐゴシック"/>
              </a:rPr>
              <a:t>Human Immunodeficiency Virus </a:t>
            </a:r>
            <a:r>
              <a:rPr lang="en-US" sz="2000" b="1" smtClean="0">
                <a:ea typeface="ＭＳ Ｐゴシック"/>
              </a:rPr>
              <a:t>(HIV) infection</a:t>
            </a:r>
            <a:r>
              <a:rPr lang="en-US" sz="2000" smtClean="0">
                <a:ea typeface="ＭＳ Ｐゴシック"/>
              </a:rPr>
              <a:t> substantially limits immune function;</a:t>
            </a:r>
          </a:p>
          <a:p>
            <a:pPr eaLnBrk="1" hangingPunct="1"/>
            <a:r>
              <a:rPr lang="en-US" sz="2000" b="1" smtClean="0">
                <a:ea typeface="ＭＳ Ｐゴシック"/>
              </a:rPr>
              <a:t>multiple sclerosis</a:t>
            </a:r>
            <a:r>
              <a:rPr lang="en-US" sz="2000" smtClean="0">
                <a:ea typeface="ＭＳ Ｐゴシック"/>
              </a:rPr>
              <a:t> substantially limits neurological function; </a:t>
            </a:r>
            <a:r>
              <a:rPr lang="en-US" sz="2000" b="1" smtClean="0">
                <a:ea typeface="ＭＳ Ｐゴシック"/>
              </a:rPr>
              <a:t>muscular dystrophy</a:t>
            </a:r>
            <a:r>
              <a:rPr lang="en-US" sz="2000" smtClean="0">
                <a:ea typeface="ＭＳ Ｐゴシック"/>
              </a:rPr>
              <a:t> substantially limits neurological function;</a:t>
            </a:r>
          </a:p>
          <a:p>
            <a:pPr eaLnBrk="1" hangingPunct="1">
              <a:buFont typeface="Wingdings 2" pitchFamily="18" charset="2"/>
              <a:buNone/>
            </a:pPr>
            <a:r>
              <a:rPr lang="en-US" sz="1800" smtClean="0">
                <a:ea typeface="ＭＳ Ｐゴシック"/>
              </a:rPr>
              <a:t>	29 CFR §1630.2(j)(3)(iii)</a:t>
            </a:r>
          </a:p>
          <a:p>
            <a:pPr eaLnBrk="1" hangingPunct="1"/>
            <a:endParaRPr lang="en-US" smtClean="0">
              <a:ea typeface="ＭＳ Ｐゴシック"/>
            </a:endParaRPr>
          </a:p>
        </p:txBody>
      </p:sp>
      <p:sp>
        <p:nvSpPr>
          <p:cNvPr id="69635" name="Slide Number Placeholder 3"/>
          <p:cNvSpPr>
            <a:spLocks noGrp="1"/>
          </p:cNvSpPr>
          <p:nvPr>
            <p:ph type="sldNum" sz="quarter" idx="12"/>
          </p:nvPr>
        </p:nvSpPr>
        <p:spPr bwMode="auto">
          <a:noFill/>
          <a:ln>
            <a:miter lim="800000"/>
            <a:headEnd/>
            <a:tailEnd/>
          </a:ln>
        </p:spPr>
        <p:txBody>
          <a:bodyPr/>
          <a:lstStyle/>
          <a:p>
            <a:fld id="{35152AA8-AB20-4ECB-BF1D-DEB3C91FC1E8}" type="slidenum">
              <a:rPr lang="en-US" smtClean="0">
                <a:latin typeface="Trebuchet MS" pitchFamily="34" charset="0"/>
                <a:ea typeface="ＭＳ Ｐゴシック"/>
                <a:cs typeface="ＭＳ Ｐゴシック"/>
              </a:rPr>
              <a:pPr/>
              <a:t>23</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edictable Assessments (Continued)"/>
          <p:cNvSpPr>
            <a:spLocks noGrp="1"/>
          </p:cNvSpPr>
          <p:nvPr>
            <p:ph type="title"/>
          </p:nvPr>
        </p:nvSpPr>
        <p:spPr>
          <a:xfrm>
            <a:off x="457200" y="384107"/>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Predictable assessments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71682" name="Content Placeholder 2"/>
          <p:cNvSpPr>
            <a:spLocks noGrp="1"/>
          </p:cNvSpPr>
          <p:nvPr>
            <p:ph idx="1"/>
          </p:nvPr>
        </p:nvSpPr>
        <p:spPr>
          <a:xfrm>
            <a:off x="457200" y="1697038"/>
            <a:ext cx="7239000" cy="4846637"/>
          </a:xfrm>
        </p:spPr>
        <p:txBody>
          <a:bodyPr/>
          <a:lstStyle/>
          <a:p>
            <a:pPr eaLnBrk="1" hangingPunct="1">
              <a:spcAft>
                <a:spcPts val="1200"/>
              </a:spcAft>
            </a:pPr>
            <a:r>
              <a:rPr lang="en-US" sz="2400" b="1" smtClean="0">
                <a:ea typeface="ＭＳ Ｐゴシック"/>
              </a:rPr>
              <a:t>major depressive disorder</a:t>
            </a:r>
            <a:r>
              <a:rPr lang="en-US" sz="2400" smtClean="0">
                <a:ea typeface="ＭＳ Ｐゴシック"/>
              </a:rPr>
              <a:t>,</a:t>
            </a:r>
          </a:p>
          <a:p>
            <a:pPr eaLnBrk="1" hangingPunct="1">
              <a:spcAft>
                <a:spcPts val="1200"/>
              </a:spcAft>
            </a:pPr>
            <a:r>
              <a:rPr lang="en-US" sz="2400" b="1" smtClean="0">
                <a:ea typeface="ＭＳ Ｐゴシック"/>
              </a:rPr>
              <a:t>bipolar disorder</a:t>
            </a:r>
            <a:r>
              <a:rPr lang="en-US" sz="2400" smtClean="0">
                <a:ea typeface="ＭＳ Ｐゴシック"/>
              </a:rPr>
              <a:t>,</a:t>
            </a:r>
          </a:p>
          <a:p>
            <a:pPr eaLnBrk="1" hangingPunct="1">
              <a:spcAft>
                <a:spcPts val="1200"/>
              </a:spcAft>
            </a:pPr>
            <a:r>
              <a:rPr lang="en-US" sz="2400" b="1" smtClean="0">
                <a:ea typeface="ＭＳ Ｐゴシック"/>
              </a:rPr>
              <a:t>post-traumatic stress disorder</a:t>
            </a:r>
            <a:r>
              <a:rPr lang="en-US" sz="2400" smtClean="0">
                <a:ea typeface="ＭＳ Ｐゴシック"/>
              </a:rPr>
              <a:t>,</a:t>
            </a:r>
          </a:p>
          <a:p>
            <a:pPr eaLnBrk="1" hangingPunct="1">
              <a:spcAft>
                <a:spcPts val="1200"/>
              </a:spcAft>
            </a:pPr>
            <a:r>
              <a:rPr lang="en-US" sz="2400" b="1" smtClean="0">
                <a:ea typeface="ＭＳ Ｐゴシック"/>
              </a:rPr>
              <a:t>obsessive compulsive disorder</a:t>
            </a:r>
            <a:r>
              <a:rPr lang="en-US" sz="2400" smtClean="0">
                <a:ea typeface="ＭＳ Ｐゴシック"/>
              </a:rPr>
              <a:t>, and</a:t>
            </a:r>
          </a:p>
          <a:p>
            <a:pPr eaLnBrk="1" hangingPunct="1">
              <a:spcAft>
                <a:spcPts val="1200"/>
              </a:spcAft>
            </a:pPr>
            <a:r>
              <a:rPr lang="en-US" sz="2400" b="1" smtClean="0">
                <a:ea typeface="ＭＳ Ｐゴシック"/>
              </a:rPr>
              <a:t>schizophrenia</a:t>
            </a:r>
            <a:endParaRPr lang="en-US" sz="2400" smtClean="0">
              <a:ea typeface="ＭＳ Ｐゴシック"/>
            </a:endParaRPr>
          </a:p>
          <a:p>
            <a:pPr eaLnBrk="1" hangingPunct="1">
              <a:buFont typeface="Wingdings 2" pitchFamily="18" charset="2"/>
              <a:buNone/>
            </a:pPr>
            <a:r>
              <a:rPr lang="en-US" sz="2400" smtClean="0">
                <a:ea typeface="ＭＳ Ｐゴシック"/>
              </a:rPr>
              <a:t> substantially limit brain function.</a:t>
            </a:r>
          </a:p>
          <a:p>
            <a:pPr eaLnBrk="1" hangingPunct="1">
              <a:buFont typeface="Wingdings 2" pitchFamily="18" charset="2"/>
              <a:buNone/>
            </a:pPr>
            <a:r>
              <a:rPr lang="en-US" sz="1800" smtClean="0">
                <a:ea typeface="ＭＳ Ｐゴシック"/>
              </a:rPr>
              <a:t>29 CFR §1630.2(j)(3)(iii)</a:t>
            </a:r>
          </a:p>
          <a:p>
            <a:pPr eaLnBrk="1" hangingPunct="1"/>
            <a:endParaRPr lang="en-US" smtClean="0">
              <a:ea typeface="ＭＳ Ｐゴシック"/>
            </a:endParaRPr>
          </a:p>
          <a:p>
            <a:pPr eaLnBrk="1" hangingPunct="1">
              <a:buFont typeface="Wingdings 2" pitchFamily="18" charset="2"/>
              <a:buNone/>
            </a:pPr>
            <a:endParaRPr lang="en-US" sz="2400" smtClean="0">
              <a:ea typeface="ＭＳ Ｐゴシック"/>
            </a:endParaRPr>
          </a:p>
          <a:p>
            <a:pPr eaLnBrk="1" hangingPunct="1"/>
            <a:endParaRPr lang="en-US" smtClean="0">
              <a:ea typeface="ＭＳ Ｐゴシック"/>
            </a:endParaRPr>
          </a:p>
        </p:txBody>
      </p:sp>
      <p:sp>
        <p:nvSpPr>
          <p:cNvPr id="71683" name="Slide Number Placeholder 3"/>
          <p:cNvSpPr>
            <a:spLocks noGrp="1"/>
          </p:cNvSpPr>
          <p:nvPr>
            <p:ph type="sldNum" sz="quarter" idx="12"/>
          </p:nvPr>
        </p:nvSpPr>
        <p:spPr bwMode="auto">
          <a:noFill/>
          <a:ln>
            <a:miter lim="800000"/>
            <a:headEnd/>
            <a:tailEnd/>
          </a:ln>
        </p:spPr>
        <p:txBody>
          <a:bodyPr/>
          <a:lstStyle/>
          <a:p>
            <a:fld id="{8C2338F3-503C-48B5-98FA-80D1C866A63F}" type="slidenum">
              <a:rPr lang="en-US" smtClean="0">
                <a:latin typeface="Trebuchet MS" pitchFamily="34" charset="0"/>
                <a:ea typeface="ＭＳ Ｐゴシック"/>
                <a:cs typeface="ＭＳ Ｐゴシック"/>
              </a:rPr>
              <a:pPr/>
              <a:t>24</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Rule of Construction #9"/>
          <p:cNvSpPr>
            <a:spLocks noGrp="1"/>
          </p:cNvSpPr>
          <p:nvPr>
            <p:ph type="title"/>
          </p:nvPr>
        </p:nvSpPr>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Rule of construction #9</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73730" name="Content Placeholder 2"/>
          <p:cNvSpPr>
            <a:spLocks noGrp="1"/>
          </p:cNvSpPr>
          <p:nvPr>
            <p:ph idx="1"/>
          </p:nvPr>
        </p:nvSpPr>
        <p:spPr>
          <a:xfrm>
            <a:off x="457200" y="1870075"/>
            <a:ext cx="7239000" cy="4846638"/>
          </a:xfrm>
        </p:spPr>
        <p:txBody>
          <a:bodyPr/>
          <a:lstStyle/>
          <a:p>
            <a:pPr eaLnBrk="1" hangingPunct="1"/>
            <a:r>
              <a:rPr lang="en-US" sz="3200" smtClean="0">
                <a:ea typeface="ＭＳ Ｐゴシック"/>
              </a:rPr>
              <a:t>An impairment that is </a:t>
            </a:r>
            <a:r>
              <a:rPr lang="en-US" sz="3200" b="1" smtClean="0">
                <a:ea typeface="ＭＳ Ｐゴシック"/>
              </a:rPr>
              <a:t>temporary </a:t>
            </a:r>
            <a:r>
              <a:rPr lang="en-US" sz="3200" smtClean="0">
                <a:ea typeface="ＭＳ Ｐゴシック"/>
              </a:rPr>
              <a:t>– e.g., one that will last or expect to last fewer than six months -- </a:t>
            </a:r>
            <a:r>
              <a:rPr lang="en-US" sz="3200" b="1" smtClean="0">
                <a:ea typeface="ＭＳ Ｐゴシック"/>
              </a:rPr>
              <a:t>can be</a:t>
            </a:r>
            <a:r>
              <a:rPr lang="en-US" sz="3200" smtClean="0">
                <a:ea typeface="ＭＳ Ｐゴシック"/>
              </a:rPr>
              <a:t> substantially limiting.</a:t>
            </a:r>
          </a:p>
          <a:p>
            <a:pPr eaLnBrk="1" hangingPunct="1">
              <a:buFont typeface="Wingdings 2" pitchFamily="18" charset="2"/>
              <a:buNone/>
            </a:pPr>
            <a:r>
              <a:rPr lang="en-US" sz="2400" smtClean="0">
                <a:ea typeface="ＭＳ Ｐゴシック"/>
              </a:rPr>
              <a:t>	29 CFR §1630.2(j)(1)(ix)</a:t>
            </a:r>
          </a:p>
          <a:p>
            <a:pPr eaLnBrk="1" hangingPunct="1"/>
            <a:endParaRPr lang="en-US" smtClean="0">
              <a:ea typeface="ＭＳ Ｐゴシック"/>
            </a:endParaRPr>
          </a:p>
          <a:p>
            <a:pPr eaLnBrk="1" hangingPunct="1">
              <a:buFont typeface="Wingdings 2" pitchFamily="18" charset="2"/>
              <a:buNone/>
            </a:pPr>
            <a:endParaRPr lang="en-US" smtClean="0">
              <a:ea typeface="ＭＳ Ｐゴシック"/>
            </a:endParaRPr>
          </a:p>
          <a:p>
            <a:pPr eaLnBrk="1" hangingPunct="1"/>
            <a:endParaRPr lang="en-US" smtClean="0">
              <a:ea typeface="ＭＳ Ｐゴシック"/>
            </a:endParaRPr>
          </a:p>
        </p:txBody>
      </p:sp>
      <p:sp>
        <p:nvSpPr>
          <p:cNvPr id="73731" name="Slide Number Placeholder 3"/>
          <p:cNvSpPr>
            <a:spLocks noGrp="1"/>
          </p:cNvSpPr>
          <p:nvPr>
            <p:ph type="sldNum" sz="quarter" idx="12"/>
          </p:nvPr>
        </p:nvSpPr>
        <p:spPr bwMode="auto">
          <a:noFill/>
          <a:ln>
            <a:miter lim="800000"/>
            <a:headEnd/>
            <a:tailEnd/>
          </a:ln>
        </p:spPr>
        <p:txBody>
          <a:bodyPr/>
          <a:lstStyle/>
          <a:p>
            <a:fld id="{6E086180-7D63-4755-9DC7-3084FA3FC5E6}" type="slidenum">
              <a:rPr lang="en-US" smtClean="0">
                <a:latin typeface="Trebuchet MS" pitchFamily="34" charset="0"/>
                <a:ea typeface="ＭＳ Ｐゴシック"/>
                <a:cs typeface="ＭＳ Ｐゴシック"/>
              </a:rPr>
              <a:pPr/>
              <a:t>25</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mpairments on a Spectrum"/>
          <p:cNvSpPr>
            <a:spLocks noGrp="1"/>
          </p:cNvSpPr>
          <p:nvPr>
            <p:ph type="title"/>
          </p:nvPr>
        </p:nvSpPr>
        <p:spPr>
          <a:xfrm>
            <a:off x="457200" y="-147837"/>
            <a:ext cx="7239000" cy="1134901"/>
          </a:xfrm>
        </p:spPr>
        <p:txBody>
          <a:bodyPr>
            <a:normAutofit/>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Impairments on a spectrum</a:t>
            </a:r>
          </a:p>
        </p:txBody>
      </p:sp>
      <p:sp>
        <p:nvSpPr>
          <p:cNvPr id="75778" name="Content Placeholder 2"/>
          <p:cNvSpPr>
            <a:spLocks noGrp="1"/>
          </p:cNvSpPr>
          <p:nvPr>
            <p:ph idx="1"/>
          </p:nvPr>
        </p:nvSpPr>
        <p:spPr>
          <a:xfrm>
            <a:off x="457200" y="1284288"/>
            <a:ext cx="7239000" cy="5337175"/>
          </a:xfrm>
        </p:spPr>
        <p:txBody>
          <a:bodyPr/>
          <a:lstStyle/>
          <a:p>
            <a:pPr eaLnBrk="1" hangingPunct="1"/>
            <a:r>
              <a:rPr lang="en-US" sz="2400" smtClean="0">
                <a:ea typeface="ＭＳ Ｐゴシック"/>
              </a:rPr>
              <a:t>Some impairments will, as a factual matter, </a:t>
            </a:r>
            <a:r>
              <a:rPr lang="en-US" sz="2400" b="1" i="1" smtClean="0">
                <a:ea typeface="ＭＳ Ｐゴシック"/>
              </a:rPr>
              <a:t>not </a:t>
            </a:r>
            <a:r>
              <a:rPr lang="en-US" sz="2400" smtClean="0">
                <a:ea typeface="ＭＳ Ｐゴシック"/>
              </a:rPr>
              <a:t>fall into the category of impairments described above.</a:t>
            </a:r>
          </a:p>
          <a:p>
            <a:pPr eaLnBrk="1" hangingPunct="1"/>
            <a:r>
              <a:rPr lang="en-US" sz="2400" smtClean="0">
                <a:ea typeface="ＭＳ Ｐゴシック"/>
              </a:rPr>
              <a:t>With regard to these impairments, the “condition, manner or duration” framework will often be relevant.  And the comparison will be to “most people” in the general population.</a:t>
            </a:r>
          </a:p>
          <a:p>
            <a:pPr eaLnBrk="1" hangingPunct="1"/>
            <a:r>
              <a:rPr lang="en-US" sz="2400" smtClean="0">
                <a:ea typeface="ＭＳ Ｐゴシック"/>
              </a:rPr>
              <a:t>For example, one may consider the difficulty, effort, or time required to perform a major life activity; the pain experienced when performing a major life activity; or the length of time a major life activity can be performed – as compared to most people. </a:t>
            </a:r>
            <a:endParaRPr lang="en-US" sz="1800" smtClean="0">
              <a:ea typeface="ＭＳ Ｐゴシック"/>
            </a:endParaRPr>
          </a:p>
          <a:p>
            <a:pPr eaLnBrk="1" hangingPunct="1">
              <a:buFont typeface="Wingdings 2" pitchFamily="18" charset="2"/>
              <a:buNone/>
            </a:pPr>
            <a:r>
              <a:rPr lang="en-US" sz="1800" smtClean="0">
                <a:ea typeface="ＭＳ Ｐゴシック"/>
              </a:rPr>
              <a:t>	29 CFR §1630.2(j)(4)(i)-(ii)</a:t>
            </a:r>
          </a:p>
        </p:txBody>
      </p:sp>
      <p:sp>
        <p:nvSpPr>
          <p:cNvPr id="75779" name="Slide Number Placeholder 3"/>
          <p:cNvSpPr>
            <a:spLocks noGrp="1"/>
          </p:cNvSpPr>
          <p:nvPr>
            <p:ph type="sldNum" sz="quarter" idx="12"/>
          </p:nvPr>
        </p:nvSpPr>
        <p:spPr bwMode="auto">
          <a:noFill/>
          <a:ln>
            <a:miter lim="800000"/>
            <a:headEnd/>
            <a:tailEnd/>
          </a:ln>
        </p:spPr>
        <p:txBody>
          <a:bodyPr/>
          <a:lstStyle/>
          <a:p>
            <a:fld id="{4C279F2F-FCDF-4937-89DE-238837536FF6}" type="slidenum">
              <a:rPr lang="en-US" smtClean="0">
                <a:latin typeface="Trebuchet MS" pitchFamily="34" charset="0"/>
                <a:ea typeface="ＭＳ Ｐゴシック"/>
                <a:cs typeface="ＭＳ Ｐゴシック"/>
              </a:rPr>
              <a:pPr/>
              <a:t>26</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ondition, Manner or Duration"/>
          <p:cNvSpPr>
            <a:spLocks noGrp="1"/>
          </p:cNvSpPr>
          <p:nvPr>
            <p:ph type="title"/>
          </p:nvPr>
        </p:nvSpPr>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Condition, manner or duration</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77826" name="Content Placeholder 2"/>
          <p:cNvSpPr>
            <a:spLocks noGrp="1"/>
          </p:cNvSpPr>
          <p:nvPr>
            <p:ph idx="1"/>
          </p:nvPr>
        </p:nvSpPr>
        <p:spPr>
          <a:xfrm>
            <a:off x="457200" y="1609725"/>
            <a:ext cx="7239000" cy="5065713"/>
          </a:xfrm>
        </p:spPr>
        <p:txBody>
          <a:bodyPr/>
          <a:lstStyle/>
          <a:p>
            <a:pPr eaLnBrk="1" hangingPunct="1"/>
            <a:r>
              <a:rPr lang="en-US" sz="2400" smtClean="0">
                <a:ea typeface="ＭＳ Ｐゴシック"/>
              </a:rPr>
              <a:t>The focus is on </a:t>
            </a:r>
            <a:r>
              <a:rPr lang="en-US" sz="2400" i="1" smtClean="0">
                <a:ea typeface="ＭＳ Ｐゴシック"/>
              </a:rPr>
              <a:t>how </a:t>
            </a:r>
            <a:r>
              <a:rPr lang="en-US" sz="2400" smtClean="0">
                <a:ea typeface="ＭＳ Ｐゴシック"/>
              </a:rPr>
              <a:t>a major life activity is substantially limited, and not on what </a:t>
            </a:r>
            <a:r>
              <a:rPr lang="en-US" sz="2400" i="1" smtClean="0">
                <a:ea typeface="ＭＳ Ｐゴシック"/>
              </a:rPr>
              <a:t>outcomes </a:t>
            </a:r>
            <a:r>
              <a:rPr lang="en-US" sz="2400" smtClean="0">
                <a:ea typeface="ＭＳ Ｐゴシック"/>
              </a:rPr>
              <a:t>an individual can achieve. </a:t>
            </a:r>
          </a:p>
          <a:p>
            <a:pPr eaLnBrk="1" hangingPunct="1"/>
            <a:r>
              <a:rPr lang="en-US" sz="2400" smtClean="0">
                <a:ea typeface="ＭＳ Ｐゴシック"/>
              </a:rPr>
              <a:t>For example, someone with a learning disability may achieve a high level of academic success, but may nevertheless be substantially limited in the major life activity of learning because of the </a:t>
            </a:r>
            <a:r>
              <a:rPr lang="en-US" sz="2400" i="1" smtClean="0">
                <a:ea typeface="ＭＳ Ｐゴシック"/>
              </a:rPr>
              <a:t>additional time or effort</a:t>
            </a:r>
            <a:r>
              <a:rPr lang="en-US" sz="2400" smtClean="0">
                <a:ea typeface="ＭＳ Ｐゴシック"/>
              </a:rPr>
              <a:t> he or she must spend to read, write, or learn compared to most people in the general population.</a:t>
            </a:r>
          </a:p>
          <a:p>
            <a:pPr eaLnBrk="1" hangingPunct="1"/>
            <a:r>
              <a:rPr lang="en-US" sz="2400" smtClean="0">
                <a:ea typeface="ＭＳ Ｐゴシック"/>
              </a:rPr>
              <a:t>The “condition, manner, duration” analysis will not always be necessary!  (This will primarily be used for impairments on the spectrum.)</a:t>
            </a:r>
          </a:p>
          <a:p>
            <a:pPr eaLnBrk="1" hangingPunct="1">
              <a:buFont typeface="Wingdings 2" pitchFamily="18" charset="2"/>
              <a:buNone/>
            </a:pPr>
            <a:endParaRPr lang="en-US" sz="1800" smtClean="0">
              <a:ea typeface="ＭＳ Ｐゴシック"/>
            </a:endParaRPr>
          </a:p>
          <a:p>
            <a:pPr eaLnBrk="1" hangingPunct="1">
              <a:buFont typeface="Wingdings 2" pitchFamily="18" charset="2"/>
              <a:buNone/>
            </a:pPr>
            <a:r>
              <a:rPr lang="en-US" sz="1800" smtClean="0">
                <a:ea typeface="ＭＳ Ｐゴシック"/>
              </a:rPr>
              <a:t>	29 CFR §1630.2(j)(4)(iii) </a:t>
            </a:r>
          </a:p>
          <a:p>
            <a:pPr eaLnBrk="1" hangingPunct="1"/>
            <a:endParaRPr lang="en-US" smtClean="0">
              <a:ea typeface="ＭＳ Ｐゴシック"/>
            </a:endParaRPr>
          </a:p>
        </p:txBody>
      </p:sp>
      <p:sp>
        <p:nvSpPr>
          <p:cNvPr id="77827" name="Slide Number Placeholder 3"/>
          <p:cNvSpPr>
            <a:spLocks noGrp="1"/>
          </p:cNvSpPr>
          <p:nvPr>
            <p:ph type="sldNum" sz="quarter" idx="12"/>
          </p:nvPr>
        </p:nvSpPr>
        <p:spPr bwMode="auto">
          <a:noFill/>
          <a:ln>
            <a:miter lim="800000"/>
            <a:headEnd/>
            <a:tailEnd/>
          </a:ln>
        </p:spPr>
        <p:txBody>
          <a:bodyPr/>
          <a:lstStyle/>
          <a:p>
            <a:fld id="{28470F64-BBFF-4102-B56D-79983DE3ADB0}" type="slidenum">
              <a:rPr lang="en-US" smtClean="0">
                <a:latin typeface="Trebuchet MS" pitchFamily="34" charset="0"/>
                <a:ea typeface="ＭＳ Ｐゴシック"/>
                <a:cs typeface="ＭＳ Ｐゴシック"/>
              </a:rPr>
              <a:pPr/>
              <a:t>27</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Major Life Activity ... Limited in &quot;Working&quot;"/>
          <p:cNvSpPr>
            <a:spLocks noGrp="1"/>
          </p:cNvSpPr>
          <p:nvPr>
            <p:ph type="title"/>
          </p:nvPr>
        </p:nvSpPr>
        <p:spPr>
          <a:xfrm>
            <a:off x="457200" y="-104413"/>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Major life activity . . . Limited </a:t>
            </a:r>
            <a:r>
              <a:rPr lang="en-US" kern="1200" cap="all" dirty="0">
                <a:ln w="500">
                  <a:solidFill>
                    <a:schemeClr val="tx2">
                      <a:shade val="20000"/>
                      <a:satMod val="120000"/>
                    </a:schemeClr>
                  </a:solidFill>
                </a:ln>
                <a:solidFill>
                  <a:schemeClr val="accent4">
                    <a:lumMod val="85000"/>
                    <a:lumOff val="15000"/>
                  </a:schemeClr>
                </a:solidFill>
                <a:ea typeface="+mj-ea"/>
                <a:cs typeface="+mj-cs"/>
              </a:rPr>
              <a:t>in</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“Working”</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79874" name="Content Placeholder 2"/>
          <p:cNvSpPr>
            <a:spLocks noGrp="1"/>
          </p:cNvSpPr>
          <p:nvPr>
            <p:ph idx="1"/>
          </p:nvPr>
        </p:nvSpPr>
        <p:spPr>
          <a:xfrm>
            <a:off x="457200" y="1208088"/>
            <a:ext cx="7239000" cy="5649912"/>
          </a:xfrm>
        </p:spPr>
        <p:txBody>
          <a:bodyPr/>
          <a:lstStyle/>
          <a:p>
            <a:pPr eaLnBrk="1" hangingPunct="1">
              <a:lnSpc>
                <a:spcPct val="80000"/>
              </a:lnSpc>
              <a:buFont typeface="Wingdings 2" pitchFamily="18" charset="2"/>
              <a:buNone/>
            </a:pPr>
            <a:r>
              <a:rPr lang="en-US" sz="2200" smtClean="0">
                <a:ea typeface="ＭＳ Ｐゴシック"/>
              </a:rPr>
              <a:t>	Being substantially limited in performing one specific job does not make a person substantially limited in working.</a:t>
            </a:r>
          </a:p>
          <a:p>
            <a:pPr eaLnBrk="1" hangingPunct="1">
              <a:lnSpc>
                <a:spcPct val="80000"/>
              </a:lnSpc>
              <a:buFont typeface="Wingdings 2" pitchFamily="18" charset="2"/>
              <a:buNone/>
            </a:pPr>
            <a:r>
              <a:rPr lang="en-US" sz="2200" smtClean="0">
                <a:ea typeface="ＭＳ Ｐゴシック"/>
              </a:rPr>
              <a:t>	But if a person is substantially limited in a </a:t>
            </a:r>
            <a:r>
              <a:rPr lang="en-US" sz="2200" b="1" smtClean="0">
                <a:ea typeface="ＭＳ Ｐゴシック"/>
              </a:rPr>
              <a:t>class of jobs</a:t>
            </a:r>
            <a:r>
              <a:rPr lang="en-US" sz="2200" smtClean="0">
                <a:ea typeface="ＭＳ Ｐゴシック"/>
              </a:rPr>
              <a:t>, that person is covered under the first prong.</a:t>
            </a:r>
          </a:p>
          <a:p>
            <a:pPr eaLnBrk="1" hangingPunct="1">
              <a:lnSpc>
                <a:spcPct val="80000"/>
              </a:lnSpc>
              <a:buFont typeface="Wingdings 2" pitchFamily="18" charset="2"/>
              <a:buNone/>
            </a:pPr>
            <a:r>
              <a:rPr lang="en-US" sz="2200" smtClean="0">
                <a:ea typeface="ＭＳ Ｐゴシック"/>
              </a:rPr>
              <a:t>	A class of jobs can be determined by reference to the </a:t>
            </a:r>
            <a:r>
              <a:rPr lang="en-US" sz="2200" b="1" smtClean="0">
                <a:ea typeface="ＭＳ Ｐゴシック"/>
              </a:rPr>
              <a:t>nature of the work</a:t>
            </a:r>
            <a:r>
              <a:rPr lang="en-US" sz="2200" smtClean="0">
                <a:ea typeface="ＭＳ Ｐゴシック"/>
              </a:rPr>
              <a:t> that an individual is limited in performing (e.g., clerical jobs) or by reference to </a:t>
            </a:r>
            <a:r>
              <a:rPr lang="en-US" sz="2200" b="1" smtClean="0">
                <a:ea typeface="ＭＳ Ｐゴシック"/>
              </a:rPr>
              <a:t>job-related requirements </a:t>
            </a:r>
            <a:r>
              <a:rPr lang="en-US" sz="2200" smtClean="0">
                <a:ea typeface="ＭＳ Ｐゴシック"/>
              </a:rPr>
              <a:t>(e.g., a requirement for heavy lifting or prolonged standing.)</a:t>
            </a:r>
            <a:endParaRPr lang="en-US" sz="2200" b="1" smtClean="0">
              <a:ea typeface="ＭＳ Ｐゴシック"/>
            </a:endParaRPr>
          </a:p>
          <a:p>
            <a:pPr eaLnBrk="1" hangingPunct="1">
              <a:lnSpc>
                <a:spcPct val="80000"/>
              </a:lnSpc>
              <a:buFont typeface="Wingdings 2" pitchFamily="18" charset="2"/>
              <a:buNone/>
            </a:pPr>
            <a:r>
              <a:rPr lang="en-US" sz="2200" smtClean="0">
                <a:ea typeface="ＭＳ Ｐゴシック"/>
              </a:rPr>
              <a:t>	For example, a person who can lift 20 pounds but cannot lift 50 pounds may not be substantially limited in lifting – but </a:t>
            </a:r>
            <a:r>
              <a:rPr lang="en-US" sz="2200" b="1" smtClean="0">
                <a:ea typeface="ＭＳ Ｐゴシック"/>
              </a:rPr>
              <a:t>IS </a:t>
            </a:r>
            <a:r>
              <a:rPr lang="en-US" sz="2200" smtClean="0">
                <a:ea typeface="ＭＳ Ｐゴシック"/>
              </a:rPr>
              <a:t>substantially limited in the class of jobs requiring heavy lifting.  That gives the person a chance to ask for a reasonable accommodation.</a:t>
            </a:r>
          </a:p>
          <a:p>
            <a:pPr eaLnBrk="1" hangingPunct="1">
              <a:lnSpc>
                <a:spcPct val="80000"/>
              </a:lnSpc>
              <a:buFont typeface="Wingdings 2" pitchFamily="18" charset="2"/>
              <a:buNone/>
            </a:pPr>
            <a:endParaRPr lang="en-US" sz="2200" smtClean="0">
              <a:ea typeface="ＭＳ Ｐゴシック"/>
            </a:endParaRPr>
          </a:p>
          <a:p>
            <a:pPr eaLnBrk="1" hangingPunct="1">
              <a:lnSpc>
                <a:spcPct val="80000"/>
              </a:lnSpc>
              <a:buFont typeface="Wingdings 2" pitchFamily="18" charset="2"/>
              <a:buNone/>
            </a:pPr>
            <a:endParaRPr lang="en-US" sz="2200" b="1" smtClean="0">
              <a:ea typeface="ＭＳ Ｐゴシック"/>
            </a:endParaRPr>
          </a:p>
          <a:p>
            <a:pPr eaLnBrk="1" hangingPunct="1">
              <a:lnSpc>
                <a:spcPct val="80000"/>
              </a:lnSpc>
              <a:buFont typeface="Wingdings 2" pitchFamily="18" charset="2"/>
              <a:buNone/>
            </a:pPr>
            <a:endParaRPr lang="en-US" sz="2200" smtClean="0">
              <a:ea typeface="ＭＳ Ｐゴシック"/>
            </a:endParaRPr>
          </a:p>
          <a:p>
            <a:pPr eaLnBrk="1" hangingPunct="1">
              <a:lnSpc>
                <a:spcPct val="80000"/>
              </a:lnSpc>
            </a:pPr>
            <a:endParaRPr lang="en-US" sz="2200" smtClean="0">
              <a:ea typeface="ＭＳ Ｐゴシック"/>
            </a:endParaRPr>
          </a:p>
        </p:txBody>
      </p:sp>
      <p:sp>
        <p:nvSpPr>
          <p:cNvPr id="79875" name="Slide Number Placeholder 3"/>
          <p:cNvSpPr>
            <a:spLocks noGrp="1"/>
          </p:cNvSpPr>
          <p:nvPr>
            <p:ph type="sldNum" sz="quarter" idx="12"/>
          </p:nvPr>
        </p:nvSpPr>
        <p:spPr bwMode="auto">
          <a:noFill/>
          <a:ln>
            <a:miter lim="800000"/>
            <a:headEnd/>
            <a:tailEnd/>
          </a:ln>
        </p:spPr>
        <p:txBody>
          <a:bodyPr/>
          <a:lstStyle/>
          <a:p>
            <a:fld id="{66B8BFA8-4503-4211-961A-EA879EE2217C}" type="slidenum">
              <a:rPr lang="en-US" smtClean="0">
                <a:latin typeface="Trebuchet MS" pitchFamily="34" charset="0"/>
                <a:ea typeface="ＭＳ Ｐゴシック"/>
                <a:cs typeface="ＭＳ Ｐゴシック"/>
              </a:rPr>
              <a:pPr/>
              <a:t>28</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ong Two - Record of"/>
          <p:cNvSpPr>
            <a:spLocks noGrp="1"/>
          </p:cNvSpPr>
          <p:nvPr>
            <p:ph type="title"/>
          </p:nvPr>
        </p:nvSpPr>
        <p:spPr>
          <a:xfrm>
            <a:off x="457200" y="-191261"/>
            <a:ext cx="7239000" cy="1134901"/>
          </a:xfrm>
        </p:spPr>
        <p:txBody>
          <a:bodyPr>
            <a:normAutofit/>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Prong two—record of</a:t>
            </a:r>
          </a:p>
        </p:txBody>
      </p:sp>
      <p:sp>
        <p:nvSpPr>
          <p:cNvPr id="81922" name="Content Placeholder 2"/>
          <p:cNvSpPr>
            <a:spLocks noGrp="1"/>
          </p:cNvSpPr>
          <p:nvPr>
            <p:ph idx="1"/>
          </p:nvPr>
        </p:nvSpPr>
        <p:spPr>
          <a:xfrm>
            <a:off x="260350" y="1154113"/>
            <a:ext cx="7859713" cy="5511800"/>
          </a:xfrm>
        </p:spPr>
        <p:txBody>
          <a:bodyPr/>
          <a:lstStyle/>
          <a:p>
            <a:pPr eaLnBrk="1" hangingPunct="1"/>
            <a:r>
              <a:rPr lang="en-US" sz="2400" smtClean="0">
                <a:ea typeface="ＭＳ Ｐゴシック"/>
              </a:rPr>
              <a:t>In determining whether an impairment substantially limited a major life activity in the past, </a:t>
            </a:r>
            <a:r>
              <a:rPr lang="en-US" sz="2400" b="1" smtClean="0">
                <a:ea typeface="ＭＳ Ｐゴシック"/>
              </a:rPr>
              <a:t>the 9 principles articulated in paragraph (j) of this section apply</a:t>
            </a:r>
            <a:r>
              <a:rPr lang="en-US" sz="2400" smtClean="0">
                <a:ea typeface="ＭＳ Ｐゴシック"/>
              </a:rPr>
              <a:t>.</a:t>
            </a:r>
          </a:p>
          <a:p>
            <a:pPr eaLnBrk="1" hangingPunct="1"/>
            <a:r>
              <a:rPr lang="en-US" sz="2400" smtClean="0">
                <a:ea typeface="ＭＳ Ｐゴシック"/>
              </a:rPr>
              <a:t>Individuals covered under prong two may be entitled, absent undue hardship, to a </a:t>
            </a:r>
            <a:r>
              <a:rPr lang="en-US" sz="2400" b="1" smtClean="0">
                <a:ea typeface="ＭＳ Ｐゴシック"/>
              </a:rPr>
              <a:t>reasonable accommodation</a:t>
            </a:r>
            <a:r>
              <a:rPr lang="en-US" sz="2400" smtClean="0">
                <a:ea typeface="ＭＳ Ｐゴシック"/>
              </a:rPr>
              <a:t> -- if needed and related to the past disability. </a:t>
            </a:r>
          </a:p>
          <a:p>
            <a:pPr eaLnBrk="1" hangingPunct="1"/>
            <a:r>
              <a:rPr lang="en-US" sz="2400" smtClean="0">
                <a:ea typeface="ＭＳ Ｐゴシック"/>
              </a:rPr>
              <a:t>For example, an employee with an impairment that previously limited, but no longer substantially limits, a major life activity </a:t>
            </a:r>
            <a:r>
              <a:rPr lang="en-US" sz="2400" b="1" smtClean="0">
                <a:ea typeface="ＭＳ Ｐゴシック"/>
              </a:rPr>
              <a:t>may need leave or a schedule change to permit him or her to attend follow-up or “monitoring” appointments with a health care provider</a:t>
            </a:r>
            <a:r>
              <a:rPr lang="en-US" sz="2400" smtClean="0">
                <a:ea typeface="ＭＳ Ｐゴシック"/>
              </a:rPr>
              <a:t>.             </a:t>
            </a:r>
            <a:r>
              <a:rPr lang="en-US" sz="2000" smtClean="0">
                <a:ea typeface="ＭＳ Ｐゴシック"/>
              </a:rPr>
              <a:t>29 CFR §1630.2(k)(2)-(3)</a:t>
            </a:r>
          </a:p>
          <a:p>
            <a:pPr eaLnBrk="1" hangingPunct="1"/>
            <a:endParaRPr lang="en-US" smtClean="0">
              <a:ea typeface="ＭＳ Ｐゴシック"/>
            </a:endParaRPr>
          </a:p>
          <a:p>
            <a:pPr eaLnBrk="1" hangingPunct="1"/>
            <a:endParaRPr lang="en-US" sz="1800" smtClean="0">
              <a:ea typeface="ＭＳ Ｐゴシック"/>
            </a:endParaRPr>
          </a:p>
          <a:p>
            <a:pPr eaLnBrk="1" hangingPunct="1">
              <a:buFont typeface="Wingdings 2" pitchFamily="18" charset="2"/>
              <a:buNone/>
            </a:pPr>
            <a:endParaRPr lang="en-US" sz="2400" smtClean="0">
              <a:ea typeface="ＭＳ Ｐゴシック"/>
            </a:endParaRPr>
          </a:p>
        </p:txBody>
      </p:sp>
      <p:sp>
        <p:nvSpPr>
          <p:cNvPr id="81923" name="Slide Number Placeholder 3"/>
          <p:cNvSpPr>
            <a:spLocks noGrp="1"/>
          </p:cNvSpPr>
          <p:nvPr>
            <p:ph type="sldNum" sz="quarter" idx="12"/>
          </p:nvPr>
        </p:nvSpPr>
        <p:spPr bwMode="auto">
          <a:noFill/>
          <a:ln>
            <a:miter lim="800000"/>
            <a:headEnd/>
            <a:tailEnd/>
          </a:ln>
        </p:spPr>
        <p:txBody>
          <a:bodyPr/>
          <a:lstStyle/>
          <a:p>
            <a:fld id="{CE97DB93-970F-475F-8543-7EB9485F6940}" type="slidenum">
              <a:rPr lang="en-US" smtClean="0">
                <a:latin typeface="Trebuchet MS" pitchFamily="34" charset="0"/>
                <a:ea typeface="ＭＳ Ｐゴシック"/>
                <a:cs typeface="ＭＳ Ｐゴシック"/>
              </a:rPr>
              <a:pPr/>
              <a:t>29</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457200" y="276225"/>
            <a:ext cx="7239000" cy="1133475"/>
          </a:xfrm>
        </p:spPr>
        <p:txBody>
          <a:bodyPr/>
          <a:lstStyle/>
          <a:p>
            <a:pPr algn="ctr"/>
            <a:r>
              <a:rPr lang="en-US" smtClean="0">
                <a:ea typeface="ＭＳ Ｐゴシック"/>
              </a:rPr>
              <a:t>AS CONGRESS PUT IT (AND THE EEOC REPEATED):</a:t>
            </a:r>
          </a:p>
        </p:txBody>
      </p:sp>
      <p:sp>
        <p:nvSpPr>
          <p:cNvPr id="31746" name="Content Placeholder 2"/>
          <p:cNvSpPr>
            <a:spLocks noGrp="1"/>
          </p:cNvSpPr>
          <p:nvPr>
            <p:ph idx="1"/>
          </p:nvPr>
        </p:nvSpPr>
        <p:spPr/>
        <p:txBody>
          <a:bodyPr/>
          <a:lstStyle/>
          <a:p>
            <a:r>
              <a:rPr lang="en-US" sz="2800" smtClean="0">
                <a:ea typeface="ＭＳ Ｐゴシック"/>
              </a:rPr>
              <a:t>The primary object of attention in cases brought under the ADA </a:t>
            </a:r>
            <a:r>
              <a:rPr lang="en-US" sz="2800" b="1" smtClean="0">
                <a:ea typeface="ＭＳ Ｐゴシック"/>
              </a:rPr>
              <a:t>should be whether covered entities have complied with their obligations</a:t>
            </a:r>
            <a:r>
              <a:rPr lang="en-US" sz="2800" smtClean="0">
                <a:ea typeface="ＭＳ Ｐゴシック"/>
              </a:rPr>
              <a:t> and whether discrimination has occurred, </a:t>
            </a:r>
            <a:r>
              <a:rPr lang="en-US" sz="2800" b="1" i="1" smtClean="0">
                <a:ea typeface="ＭＳ Ｐゴシック"/>
              </a:rPr>
              <a:t>not</a:t>
            </a:r>
            <a:r>
              <a:rPr lang="en-US" sz="2800" b="1" smtClean="0">
                <a:ea typeface="ＭＳ Ｐゴシック"/>
              </a:rPr>
              <a:t> whether the individual meets the definition of disability</a:t>
            </a:r>
            <a:r>
              <a:rPr lang="en-US" sz="2800" smtClean="0">
                <a:ea typeface="ＭＳ Ｐゴシック"/>
              </a:rPr>
              <a:t>. </a:t>
            </a:r>
          </a:p>
          <a:p>
            <a:r>
              <a:rPr lang="en-US" sz="2800" smtClean="0">
                <a:ea typeface="ＭＳ Ｐゴシック"/>
              </a:rPr>
              <a:t>The question of whether an individual meets the definition of disability under this part </a:t>
            </a:r>
            <a:r>
              <a:rPr lang="en-US" sz="2800" b="1" i="1" smtClean="0">
                <a:ea typeface="ＭＳ Ｐゴシック"/>
              </a:rPr>
              <a:t>should not demand extensive analysis</a:t>
            </a:r>
            <a:r>
              <a:rPr lang="en-US" sz="2800" smtClean="0">
                <a:ea typeface="ＭＳ Ｐゴシック"/>
              </a:rPr>
              <a:t>. </a:t>
            </a:r>
            <a:r>
              <a:rPr lang="en-US" sz="2400" smtClean="0">
                <a:ea typeface="ＭＳ Ｐゴシック"/>
              </a:rPr>
              <a:t>29 C.F.R. §16301.4</a:t>
            </a:r>
          </a:p>
          <a:p>
            <a:endParaRPr lang="en-US" smtClean="0">
              <a:ea typeface="ＭＳ Ｐゴシック"/>
            </a:endParaRPr>
          </a:p>
        </p:txBody>
      </p:sp>
      <p:sp>
        <p:nvSpPr>
          <p:cNvPr id="31747" name="Slide Number Placeholder 3"/>
          <p:cNvSpPr>
            <a:spLocks noGrp="1"/>
          </p:cNvSpPr>
          <p:nvPr>
            <p:ph type="sldNum" sz="quarter" idx="12"/>
          </p:nvPr>
        </p:nvSpPr>
        <p:spPr bwMode="auto">
          <a:noFill/>
          <a:ln>
            <a:miter lim="800000"/>
            <a:headEnd/>
            <a:tailEnd/>
          </a:ln>
        </p:spPr>
        <p:txBody>
          <a:bodyPr/>
          <a:lstStyle/>
          <a:p>
            <a:fld id="{79D1CD2E-A092-4C58-B92A-4933B6765C34}" type="slidenum">
              <a:rPr lang="en-US" smtClean="0">
                <a:latin typeface="Trebuchet MS" pitchFamily="34" charset="0"/>
                <a:ea typeface="ＭＳ Ｐゴシック"/>
                <a:cs typeface="ＭＳ Ｐゴシック"/>
              </a:rPr>
              <a:pPr/>
              <a:t>3</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hird Prong - &quot;Regarded As&quot;"/>
          <p:cNvSpPr>
            <a:spLocks noGrp="1"/>
          </p:cNvSpPr>
          <p:nvPr>
            <p:ph type="title"/>
          </p:nvPr>
        </p:nvSpPr>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third prong– “regarded as”</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83970" name="Content Placeholder 2"/>
          <p:cNvSpPr>
            <a:spLocks noGrp="1"/>
          </p:cNvSpPr>
          <p:nvPr>
            <p:ph idx="1"/>
          </p:nvPr>
        </p:nvSpPr>
        <p:spPr>
          <a:xfrm>
            <a:off x="457200" y="1858963"/>
            <a:ext cx="7239000" cy="4846637"/>
          </a:xfrm>
        </p:spPr>
        <p:txBody>
          <a:bodyPr/>
          <a:lstStyle/>
          <a:p>
            <a:pPr eaLnBrk="1" hangingPunct="1">
              <a:buFont typeface="Wingdings 2" pitchFamily="18" charset="2"/>
              <a:buNone/>
            </a:pPr>
            <a:r>
              <a:rPr lang="en-US" smtClean="0">
                <a:ea typeface="ＭＳ Ｐゴシック"/>
              </a:rPr>
              <a:t>Here Congress did change the statutory words defining the prong.</a:t>
            </a:r>
          </a:p>
          <a:p>
            <a:pPr eaLnBrk="1" hangingPunct="1">
              <a:buFont typeface="Wingdings 2" pitchFamily="18" charset="2"/>
              <a:buNone/>
            </a:pPr>
            <a:r>
              <a:rPr lang="en-US" smtClean="0">
                <a:ea typeface="ＭＳ Ｐゴシック"/>
              </a:rPr>
              <a:t>Disability means – (iii) Being regarded as having such an impairment as described in paragraph (l) of this section</a:t>
            </a:r>
            <a:r>
              <a:rPr lang="en-US" i="1" smtClean="0">
                <a:ea typeface="ＭＳ Ｐゴシック"/>
              </a:rPr>
              <a:t>. </a:t>
            </a:r>
            <a:r>
              <a:rPr lang="en-US" b="1" smtClean="0">
                <a:ea typeface="ＭＳ Ｐゴシック"/>
              </a:rPr>
              <a:t>This means that the individual has been subjected to an action prohibited by the ADA as amended because of an actual or perceived impairment that is not both “transitory and minor.”</a:t>
            </a:r>
          </a:p>
          <a:p>
            <a:pPr eaLnBrk="1" hangingPunct="1">
              <a:buFont typeface="Wingdings 2" pitchFamily="18" charset="2"/>
              <a:buNone/>
            </a:pPr>
            <a:r>
              <a:rPr lang="en-US" sz="1800" smtClean="0">
                <a:ea typeface="ＭＳ Ｐゴシック"/>
              </a:rPr>
              <a:t>`	</a:t>
            </a:r>
            <a:r>
              <a:rPr lang="en-US" sz="2400" smtClean="0">
                <a:ea typeface="ＭＳ Ｐゴシック"/>
              </a:rPr>
              <a:t>29 C.F.R. §1630.2(g)(1)(iii)</a:t>
            </a:r>
            <a:endParaRPr lang="en-US" sz="2400" b="1" smtClean="0">
              <a:ea typeface="ＭＳ Ｐゴシック"/>
            </a:endParaRPr>
          </a:p>
        </p:txBody>
      </p:sp>
      <p:sp>
        <p:nvSpPr>
          <p:cNvPr id="83971" name="Slide Number Placeholder 3"/>
          <p:cNvSpPr>
            <a:spLocks noGrp="1"/>
          </p:cNvSpPr>
          <p:nvPr>
            <p:ph type="sldNum" sz="quarter" idx="12"/>
          </p:nvPr>
        </p:nvSpPr>
        <p:spPr bwMode="auto">
          <a:noFill/>
          <a:ln>
            <a:miter lim="800000"/>
            <a:headEnd/>
            <a:tailEnd/>
          </a:ln>
        </p:spPr>
        <p:txBody>
          <a:bodyPr/>
          <a:lstStyle/>
          <a:p>
            <a:fld id="{EE575942-8974-44E4-ADBA-23EB7942723F}" type="slidenum">
              <a:rPr lang="en-US" smtClean="0">
                <a:latin typeface="Trebuchet MS" pitchFamily="34" charset="0"/>
                <a:ea typeface="ＭＳ Ｐゴシック"/>
                <a:cs typeface="ＭＳ Ｐゴシック"/>
              </a:rPr>
              <a:pPr/>
              <a:t>30</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en Third Prong Coverage Should Be Used"/>
          <p:cNvSpPr>
            <a:spLocks noGrp="1"/>
          </p:cNvSpPr>
          <p:nvPr>
            <p:ph type="title"/>
          </p:nvPr>
        </p:nvSpPr>
        <p:spPr>
          <a:xfrm>
            <a:off x="457200" y="470955"/>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When third prong coverage should be used</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86018" name="Content Placeholder 2"/>
          <p:cNvSpPr>
            <a:spLocks noGrp="1"/>
          </p:cNvSpPr>
          <p:nvPr>
            <p:ph idx="1"/>
          </p:nvPr>
        </p:nvSpPr>
        <p:spPr>
          <a:xfrm>
            <a:off x="457200" y="2130425"/>
            <a:ext cx="7239000" cy="4176713"/>
          </a:xfrm>
        </p:spPr>
        <p:txBody>
          <a:bodyPr/>
          <a:lstStyle/>
          <a:p>
            <a:pPr eaLnBrk="1" hangingPunct="1"/>
            <a:r>
              <a:rPr lang="en-US" sz="3200" smtClean="0">
                <a:ea typeface="ＭＳ Ｐゴシック"/>
              </a:rPr>
              <a:t>When reasonable accommodation is not at issue.  A person covered </a:t>
            </a:r>
            <a:r>
              <a:rPr lang="en-US" sz="3200" b="1" smtClean="0">
                <a:ea typeface="ＭＳ Ｐゴシック"/>
              </a:rPr>
              <a:t>only </a:t>
            </a:r>
            <a:r>
              <a:rPr lang="en-US" sz="3200" smtClean="0">
                <a:ea typeface="ＭＳ Ｐゴシック"/>
              </a:rPr>
              <a:t>under the third prong is </a:t>
            </a:r>
            <a:r>
              <a:rPr lang="en-US" sz="3200" b="1" smtClean="0">
                <a:ea typeface="ＭＳ Ｐゴシック"/>
              </a:rPr>
              <a:t>not entitled</a:t>
            </a:r>
            <a:r>
              <a:rPr lang="en-US" sz="3200" smtClean="0">
                <a:ea typeface="ＭＳ Ｐゴシック"/>
              </a:rPr>
              <a:t> to a reasonable accommodation.</a:t>
            </a:r>
          </a:p>
          <a:p>
            <a:pPr eaLnBrk="1" hangingPunct="1"/>
            <a:r>
              <a:rPr lang="en-US" sz="3200" smtClean="0">
                <a:ea typeface="ＭＳ Ｐゴシック"/>
              </a:rPr>
              <a:t> But if an individual is using the third prong, the words “substantially limit” and “major life activity” are NOT RELEVANT.</a:t>
            </a:r>
          </a:p>
          <a:p>
            <a:pPr eaLnBrk="1" hangingPunct="1">
              <a:buFont typeface="Wingdings 2" pitchFamily="18" charset="2"/>
              <a:buNone/>
            </a:pPr>
            <a:endParaRPr lang="en-US" sz="3200" smtClean="0">
              <a:ea typeface="ＭＳ Ｐゴシック"/>
            </a:endParaRPr>
          </a:p>
        </p:txBody>
      </p:sp>
      <p:sp>
        <p:nvSpPr>
          <p:cNvPr id="86019" name="Slide Number Placeholder 3"/>
          <p:cNvSpPr>
            <a:spLocks noGrp="1"/>
          </p:cNvSpPr>
          <p:nvPr>
            <p:ph type="sldNum" sz="quarter" idx="12"/>
          </p:nvPr>
        </p:nvSpPr>
        <p:spPr bwMode="auto">
          <a:noFill/>
          <a:ln>
            <a:miter lim="800000"/>
            <a:headEnd/>
            <a:tailEnd/>
          </a:ln>
        </p:spPr>
        <p:txBody>
          <a:bodyPr/>
          <a:lstStyle/>
          <a:p>
            <a:fld id="{31D4A9CC-5137-4944-8FDF-51F1482192FD}" type="slidenum">
              <a:rPr lang="en-US" smtClean="0">
                <a:latin typeface="Trebuchet MS" pitchFamily="34" charset="0"/>
                <a:ea typeface="ＭＳ Ｐゴシック"/>
                <a:cs typeface="ＭＳ Ｐゴシック"/>
              </a:rPr>
              <a:pPr/>
              <a:t>31</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ction is Key Under Third Prong"/>
          <p:cNvSpPr>
            <a:spLocks noGrp="1"/>
          </p:cNvSpPr>
          <p:nvPr>
            <p:ph type="title"/>
          </p:nvPr>
        </p:nvSpPr>
        <p:spPr>
          <a:xfrm>
            <a:off x="457200" y="-71845"/>
            <a:ext cx="7239000" cy="1134901"/>
          </a:xfrm>
        </p:spPr>
        <p:txBody>
          <a:bodyPr>
            <a:normAutofit fontScale="90000"/>
          </a:bodyPr>
          <a:lstStyle/>
          <a:p>
            <a:pPr eaLnBrk="1" fontAlgn="auto" hangingPunct="1">
              <a:spcAft>
                <a:spcPts val="0"/>
              </a:spcAft>
              <a:defRPr/>
            </a:pPr>
            <a:r>
              <a:rPr lang="en-US" i="1" kern="1200" cap="all" dirty="0" smtClean="0">
                <a:ln w="500">
                  <a:solidFill>
                    <a:schemeClr val="tx2">
                      <a:shade val="20000"/>
                      <a:satMod val="120000"/>
                    </a:schemeClr>
                  </a:solidFill>
                </a:ln>
                <a:solidFill>
                  <a:schemeClr val="accent4">
                    <a:lumMod val="85000"/>
                    <a:lumOff val="15000"/>
                  </a:schemeClr>
                </a:solidFill>
                <a:ea typeface="+mj-ea"/>
                <a:cs typeface="+mj-cs"/>
              </a:rPr>
              <a:t>Action</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is </a:t>
            </a:r>
            <a:r>
              <a:rPr lang="en-US" kern="1200" cap="all" dirty="0">
                <a:ln w="500">
                  <a:solidFill>
                    <a:schemeClr val="tx2">
                      <a:shade val="20000"/>
                      <a:satMod val="120000"/>
                    </a:schemeClr>
                  </a:solidFill>
                </a:ln>
                <a:solidFill>
                  <a:schemeClr val="accent4">
                    <a:lumMod val="85000"/>
                    <a:lumOff val="15000"/>
                  </a:schemeClr>
                </a:solidFill>
                <a:ea typeface="+mj-ea"/>
                <a:cs typeface="+mj-cs"/>
              </a:rPr>
              <a:t>key UNDER 3</a:t>
            </a:r>
            <a:r>
              <a:rPr lang="en-US" kern="1200" cap="all" baseline="30000" dirty="0">
                <a:ln w="500">
                  <a:solidFill>
                    <a:schemeClr val="tx2">
                      <a:shade val="20000"/>
                      <a:satMod val="120000"/>
                    </a:schemeClr>
                  </a:solidFill>
                </a:ln>
                <a:solidFill>
                  <a:schemeClr val="accent4">
                    <a:lumMod val="85000"/>
                    <a:lumOff val="15000"/>
                  </a:schemeClr>
                </a:solidFill>
                <a:ea typeface="+mj-ea"/>
                <a:cs typeface="+mj-cs"/>
              </a:rPr>
              <a:t>rd</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PRONG</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88066" name="Content Placeholder 2"/>
          <p:cNvSpPr>
            <a:spLocks noGrp="1"/>
          </p:cNvSpPr>
          <p:nvPr>
            <p:ph idx="1"/>
          </p:nvPr>
        </p:nvSpPr>
        <p:spPr>
          <a:xfrm>
            <a:off x="457200" y="1327150"/>
            <a:ext cx="7367588" cy="5229225"/>
          </a:xfrm>
        </p:spPr>
        <p:txBody>
          <a:bodyPr/>
          <a:lstStyle/>
          <a:p>
            <a:pPr eaLnBrk="1" hangingPunct="1"/>
            <a:r>
              <a:rPr lang="en-US" smtClean="0">
                <a:ea typeface="ＭＳ Ｐゴシック"/>
              </a:rPr>
              <a:t>If a covered entity </a:t>
            </a:r>
            <a:r>
              <a:rPr lang="en-US" b="1" smtClean="0">
                <a:ea typeface="ＭＳ Ｐゴシック"/>
              </a:rPr>
              <a:t>takes an action “prohibited by the ADA” </a:t>
            </a:r>
            <a:r>
              <a:rPr lang="en-US" b="1" i="1" smtClean="0">
                <a:ea typeface="ＭＳ Ｐゴシック"/>
              </a:rPr>
              <a:t>on the basis of</a:t>
            </a:r>
            <a:r>
              <a:rPr lang="en-US" smtClean="0">
                <a:ea typeface="ＭＳ Ｐゴシック"/>
              </a:rPr>
              <a:t> an applicant’s, employee’s, or union member’s </a:t>
            </a:r>
            <a:r>
              <a:rPr lang="en-US" b="1" smtClean="0">
                <a:ea typeface="ＭＳ Ｐゴシック"/>
              </a:rPr>
              <a:t>“physical or mental impairment”</a:t>
            </a:r>
            <a:r>
              <a:rPr lang="en-US" smtClean="0">
                <a:ea typeface="ＭＳ Ｐゴシック"/>
              </a:rPr>
              <a:t> (and that impairment is </a:t>
            </a:r>
            <a:r>
              <a:rPr lang="en-US" b="1" smtClean="0">
                <a:ea typeface="ＭＳ Ｐゴシック"/>
              </a:rPr>
              <a:t>not </a:t>
            </a:r>
            <a:r>
              <a:rPr lang="en-US" smtClean="0">
                <a:ea typeface="ＭＳ Ｐゴシック"/>
              </a:rPr>
              <a:t>BOTH transitory and minor), </a:t>
            </a:r>
            <a:r>
              <a:rPr lang="en-US" b="1" u="sng" smtClean="0">
                <a:ea typeface="ＭＳ Ｐゴシック"/>
              </a:rPr>
              <a:t>that action</a:t>
            </a:r>
            <a:r>
              <a:rPr lang="en-US" b="1" smtClean="0">
                <a:ea typeface="ＭＳ Ｐゴシック"/>
              </a:rPr>
              <a:t> establishes coverage under the third prong</a:t>
            </a:r>
            <a:r>
              <a:rPr lang="en-US" smtClean="0">
                <a:ea typeface="ＭＳ Ｐゴシック"/>
              </a:rPr>
              <a:t>.</a:t>
            </a:r>
          </a:p>
          <a:p>
            <a:pPr eaLnBrk="1" hangingPunct="1"/>
            <a:r>
              <a:rPr lang="en-US" smtClean="0">
                <a:ea typeface="ＭＳ Ｐゴシック"/>
              </a:rPr>
              <a:t>Ordinarily no need to get into the </a:t>
            </a:r>
            <a:r>
              <a:rPr lang="en-US" b="1" i="1" smtClean="0">
                <a:ea typeface="ＭＳ Ｐゴシック"/>
              </a:rPr>
              <a:t>perception </a:t>
            </a:r>
            <a:r>
              <a:rPr lang="en-US" smtClean="0">
                <a:ea typeface="ＭＳ Ｐゴシック"/>
              </a:rPr>
              <a:t>that an employer, a union, or an employment agency may have had about an individual.</a:t>
            </a:r>
          </a:p>
          <a:p>
            <a:pPr eaLnBrk="1" hangingPunct="1"/>
            <a:r>
              <a:rPr lang="en-US" smtClean="0">
                <a:ea typeface="ＭＳ Ｐゴシック"/>
              </a:rPr>
              <a:t>Perception is relevant only if the action is taken based on a </a:t>
            </a:r>
            <a:r>
              <a:rPr lang="en-US" b="1" u="sng" smtClean="0">
                <a:ea typeface="ＭＳ Ｐゴシック"/>
              </a:rPr>
              <a:t>perceived</a:t>
            </a:r>
            <a:r>
              <a:rPr lang="en-US" b="1" smtClean="0">
                <a:ea typeface="ＭＳ Ｐゴシック"/>
              </a:rPr>
              <a:t> impairment</a:t>
            </a:r>
            <a:r>
              <a:rPr lang="en-US" smtClean="0">
                <a:ea typeface="ＭＳ Ｐゴシック"/>
              </a:rPr>
              <a:t>.</a:t>
            </a:r>
          </a:p>
        </p:txBody>
      </p:sp>
      <p:sp>
        <p:nvSpPr>
          <p:cNvPr id="88067" name="Slide Number Placeholder 3"/>
          <p:cNvSpPr>
            <a:spLocks noGrp="1"/>
          </p:cNvSpPr>
          <p:nvPr>
            <p:ph type="sldNum" sz="quarter" idx="12"/>
          </p:nvPr>
        </p:nvSpPr>
        <p:spPr bwMode="auto">
          <a:noFill/>
          <a:ln>
            <a:miter lim="800000"/>
            <a:headEnd/>
            <a:tailEnd/>
          </a:ln>
        </p:spPr>
        <p:txBody>
          <a:bodyPr/>
          <a:lstStyle/>
          <a:p>
            <a:fld id="{B03C9988-7D77-40B9-9F89-7CFBD8D2E04F}" type="slidenum">
              <a:rPr lang="en-US" smtClean="0">
                <a:latin typeface="Trebuchet MS" pitchFamily="34" charset="0"/>
                <a:ea typeface="ＭＳ Ｐゴシック"/>
                <a:cs typeface="ＭＳ Ｐゴシック"/>
              </a:rPr>
              <a:pPr/>
              <a:t>32</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ot;Transitory and Minor&quot;"/>
          <p:cNvSpPr>
            <a:spLocks noGrp="1"/>
          </p:cNvSpPr>
          <p:nvPr>
            <p:ph type="title"/>
          </p:nvPr>
        </p:nvSpPr>
        <p:spPr>
          <a:xfrm>
            <a:off x="457200" y="-126125"/>
            <a:ext cx="7239000" cy="1134901"/>
          </a:xfrm>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“Transitory </a:t>
            </a:r>
            <a:r>
              <a:rPr lang="en-US" kern="1200" cap="all" dirty="0">
                <a:ln w="500">
                  <a:solidFill>
                    <a:schemeClr val="tx2">
                      <a:shade val="20000"/>
                      <a:satMod val="120000"/>
                    </a:schemeClr>
                  </a:solidFill>
                </a:ln>
                <a:solidFill>
                  <a:schemeClr val="accent4">
                    <a:lumMod val="85000"/>
                    <a:lumOff val="15000"/>
                  </a:schemeClr>
                </a:solidFill>
                <a:ea typeface="+mj-ea"/>
                <a:cs typeface="+mj-cs"/>
              </a:rPr>
              <a:t>and </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minor”</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46083" name="Content Placeholder 2"/>
          <p:cNvSpPr>
            <a:spLocks noGrp="1"/>
          </p:cNvSpPr>
          <p:nvPr>
            <p:ph idx="1"/>
          </p:nvPr>
        </p:nvSpPr>
        <p:spPr>
          <a:xfrm>
            <a:off x="457200" y="1239838"/>
            <a:ext cx="7410450" cy="5457825"/>
          </a:xfrm>
        </p:spPr>
        <p:txBody>
          <a:bodyPr/>
          <a:lstStyle/>
          <a:p>
            <a:pPr eaLnBrk="1" hangingPunct="1">
              <a:spcBef>
                <a:spcPts val="1800"/>
              </a:spcBef>
              <a:buFont typeface="Wingdings 2" pitchFamily="-106" charset="2"/>
              <a:buChar char=""/>
              <a:defRPr/>
            </a:pPr>
            <a:r>
              <a:rPr lang="en-US" dirty="0" smtClean="0">
                <a:cs typeface="+mn-cs"/>
              </a:rPr>
              <a:t>Impairments that are BOTH transitory and minor are excluded from coverage under the third prong.</a:t>
            </a:r>
          </a:p>
          <a:p>
            <a:pPr eaLnBrk="1" hangingPunct="1">
              <a:spcBef>
                <a:spcPts val="1800"/>
              </a:spcBef>
              <a:buFont typeface="Wingdings 2" pitchFamily="-106" charset="2"/>
              <a:buChar char=""/>
              <a:defRPr/>
            </a:pPr>
            <a:r>
              <a:rPr lang="en-US" spc="-30" dirty="0" smtClean="0">
                <a:cs typeface="+mn-cs"/>
              </a:rPr>
              <a:t>Transitory means – lasting six months or less.  </a:t>
            </a:r>
            <a:r>
              <a:rPr lang="en-US" dirty="0" smtClean="0">
                <a:cs typeface="+mn-cs"/>
              </a:rPr>
              <a:t>Minor means – </a:t>
            </a:r>
            <a:r>
              <a:rPr lang="en-US" b="1" i="1" dirty="0" smtClean="0">
                <a:cs typeface="+mn-cs"/>
              </a:rPr>
              <a:t>minor.</a:t>
            </a:r>
            <a:endParaRPr lang="en-US" dirty="0" smtClean="0">
              <a:cs typeface="+mn-cs"/>
            </a:endParaRPr>
          </a:p>
          <a:p>
            <a:pPr eaLnBrk="1" hangingPunct="1">
              <a:spcBef>
                <a:spcPts val="1800"/>
              </a:spcBef>
              <a:buFont typeface="Wingdings 2" pitchFamily="-106" charset="2"/>
              <a:buChar char=""/>
              <a:defRPr/>
            </a:pPr>
            <a:r>
              <a:rPr lang="en-US" sz="2400" dirty="0" smtClean="0">
                <a:cs typeface="+mn-cs"/>
              </a:rPr>
              <a:t>An </a:t>
            </a:r>
            <a:r>
              <a:rPr lang="en-US" sz="2400" b="1" dirty="0" smtClean="0">
                <a:cs typeface="+mn-cs"/>
              </a:rPr>
              <a:t>impairment </a:t>
            </a:r>
            <a:r>
              <a:rPr lang="en-US" sz="2400" dirty="0" smtClean="0">
                <a:cs typeface="+mn-cs"/>
              </a:rPr>
              <a:t>that may last for 6 months or less, </a:t>
            </a:r>
            <a:r>
              <a:rPr lang="en-US" sz="2400" b="1" dirty="0" smtClean="0">
                <a:cs typeface="+mn-cs"/>
              </a:rPr>
              <a:t>but is not minor, IS covered</a:t>
            </a:r>
            <a:r>
              <a:rPr lang="en-US" sz="2400" dirty="0" smtClean="0">
                <a:cs typeface="+mn-cs"/>
              </a:rPr>
              <a:t>. An </a:t>
            </a:r>
            <a:r>
              <a:rPr lang="en-US" sz="2400" b="1" dirty="0" smtClean="0">
                <a:cs typeface="+mn-cs"/>
              </a:rPr>
              <a:t>impairment </a:t>
            </a:r>
            <a:r>
              <a:rPr lang="en-US" sz="2400" dirty="0" smtClean="0">
                <a:cs typeface="+mn-cs"/>
              </a:rPr>
              <a:t>that is minor, </a:t>
            </a:r>
            <a:r>
              <a:rPr lang="en-US" sz="2400" b="1" dirty="0" smtClean="0">
                <a:cs typeface="+mn-cs"/>
              </a:rPr>
              <a:t>but will last for more than 6 months, IS covered</a:t>
            </a:r>
            <a:r>
              <a:rPr lang="en-US" sz="2400" dirty="0" smtClean="0">
                <a:cs typeface="+mn-cs"/>
              </a:rPr>
              <a:t>.</a:t>
            </a:r>
          </a:p>
          <a:p>
            <a:pPr eaLnBrk="1" hangingPunct="1">
              <a:spcBef>
                <a:spcPts val="1800"/>
              </a:spcBef>
              <a:buFont typeface="Wingdings 2" pitchFamily="-106" charset="2"/>
              <a:buChar char=""/>
              <a:defRPr/>
            </a:pPr>
            <a:r>
              <a:rPr lang="en-US" sz="2400" dirty="0" smtClean="0">
                <a:cs typeface="+mn-cs"/>
              </a:rPr>
              <a:t>This is an </a:t>
            </a:r>
            <a:r>
              <a:rPr lang="en-US" sz="2400" b="1" dirty="0" smtClean="0">
                <a:cs typeface="+mn-cs"/>
              </a:rPr>
              <a:t>objective standard</a:t>
            </a:r>
            <a:r>
              <a:rPr lang="en-US" sz="2400" dirty="0" smtClean="0">
                <a:cs typeface="+mn-cs"/>
              </a:rPr>
              <a:t>.  It’s not enough for a covered entity to subjectively believe that an impairment is transitory and minor.</a:t>
            </a:r>
            <a:endParaRPr lang="en-US" sz="1800" dirty="0" smtClean="0">
              <a:cs typeface="+mn-cs"/>
            </a:endParaRPr>
          </a:p>
          <a:p>
            <a:pPr eaLnBrk="1" hangingPunct="1">
              <a:buFont typeface="Wingdings 2" pitchFamily="-106" charset="2"/>
              <a:buNone/>
              <a:defRPr/>
            </a:pPr>
            <a:r>
              <a:rPr lang="en-US" sz="2000" dirty="0" smtClean="0">
                <a:cs typeface="+mn-cs"/>
              </a:rPr>
              <a:t>29 CFR §1630.15(f)</a:t>
            </a:r>
          </a:p>
          <a:p>
            <a:pPr eaLnBrk="1" hangingPunct="1">
              <a:buFont typeface="Wingdings 2" pitchFamily="-106" charset="2"/>
              <a:buNone/>
              <a:defRPr/>
            </a:pPr>
            <a:endParaRPr lang="en-US" dirty="0" smtClean="0">
              <a:cs typeface="+mn-cs"/>
            </a:endParaRPr>
          </a:p>
        </p:txBody>
      </p:sp>
      <p:sp>
        <p:nvSpPr>
          <p:cNvPr id="90115" name="Slide Number Placeholder 3"/>
          <p:cNvSpPr>
            <a:spLocks noGrp="1"/>
          </p:cNvSpPr>
          <p:nvPr>
            <p:ph type="sldNum" sz="quarter" idx="12"/>
          </p:nvPr>
        </p:nvSpPr>
        <p:spPr bwMode="auto">
          <a:noFill/>
          <a:ln>
            <a:miter lim="800000"/>
            <a:headEnd/>
            <a:tailEnd/>
          </a:ln>
        </p:spPr>
        <p:txBody>
          <a:bodyPr/>
          <a:lstStyle/>
          <a:p>
            <a:fld id="{7BC2663C-205E-40E8-B6F4-333B436905AA}" type="slidenum">
              <a:rPr lang="en-US" smtClean="0">
                <a:latin typeface="Trebuchet MS" pitchFamily="34" charset="0"/>
                <a:ea typeface="ＭＳ Ｐゴシック"/>
                <a:cs typeface="ＭＳ Ｐゴシック"/>
              </a:rPr>
              <a:pPr/>
              <a:t>33</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he Third Prong Requires a Prohibited Action"/>
          <p:cNvSpPr>
            <a:spLocks noGrp="1"/>
          </p:cNvSpPr>
          <p:nvPr>
            <p:ph type="title"/>
          </p:nvPr>
        </p:nvSpPr>
        <p:spPr/>
        <p:txBody>
          <a:bodyPr>
            <a:normAutofit fontScale="90000"/>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the third prong requires A </a:t>
            </a:r>
            <a:r>
              <a:rPr lang="en-US" u="sng" kern="1200" cap="all" dirty="0">
                <a:ln w="500">
                  <a:solidFill>
                    <a:schemeClr val="tx2">
                      <a:shade val="20000"/>
                      <a:satMod val="120000"/>
                    </a:schemeClr>
                  </a:solidFill>
                </a:ln>
                <a:solidFill>
                  <a:schemeClr val="accent4">
                    <a:lumMod val="85000"/>
                    <a:lumOff val="15000"/>
                  </a:schemeClr>
                </a:solidFill>
                <a:ea typeface="+mj-ea"/>
                <a:cs typeface="+mj-cs"/>
              </a:rPr>
              <a:t>Prohibited Action</a:t>
            </a:r>
          </a:p>
        </p:txBody>
      </p:sp>
      <p:sp>
        <p:nvSpPr>
          <p:cNvPr id="92162" name="Content Placeholder 2"/>
          <p:cNvSpPr>
            <a:spLocks noGrp="1"/>
          </p:cNvSpPr>
          <p:nvPr>
            <p:ph idx="1"/>
          </p:nvPr>
        </p:nvSpPr>
        <p:spPr/>
        <p:txBody>
          <a:bodyPr/>
          <a:lstStyle/>
          <a:p>
            <a:pPr eaLnBrk="1" hangingPunct="1">
              <a:spcBef>
                <a:spcPts val="1200"/>
              </a:spcBef>
              <a:buFont typeface="Wingdings 2" pitchFamily="18" charset="2"/>
              <a:buNone/>
            </a:pPr>
            <a:r>
              <a:rPr lang="en-US" smtClean="0">
                <a:ea typeface="ＭＳ Ｐゴシック"/>
              </a:rPr>
              <a:t>Prohibited actions include:</a:t>
            </a:r>
          </a:p>
          <a:p>
            <a:pPr eaLnBrk="1" hangingPunct="1">
              <a:spcBef>
                <a:spcPts val="1200"/>
              </a:spcBef>
            </a:pPr>
            <a:r>
              <a:rPr lang="en-US" smtClean="0">
                <a:ea typeface="ＭＳ Ｐゴシック"/>
              </a:rPr>
              <a:t> refusal to hire</a:t>
            </a:r>
          </a:p>
          <a:p>
            <a:pPr eaLnBrk="1" hangingPunct="1">
              <a:spcBef>
                <a:spcPts val="1200"/>
              </a:spcBef>
            </a:pPr>
            <a:r>
              <a:rPr lang="en-US" smtClean="0">
                <a:ea typeface="ＭＳ Ｐゴシック"/>
              </a:rPr>
              <a:t> demotion</a:t>
            </a:r>
          </a:p>
          <a:p>
            <a:pPr eaLnBrk="1" hangingPunct="1">
              <a:spcBef>
                <a:spcPts val="1200"/>
              </a:spcBef>
            </a:pPr>
            <a:r>
              <a:rPr lang="en-US" smtClean="0">
                <a:ea typeface="ＭＳ Ｐゴシック"/>
              </a:rPr>
              <a:t> placement on involuntary leave</a:t>
            </a:r>
          </a:p>
          <a:p>
            <a:pPr eaLnBrk="1" hangingPunct="1">
              <a:spcBef>
                <a:spcPts val="1200"/>
              </a:spcBef>
            </a:pPr>
            <a:r>
              <a:rPr lang="en-US" smtClean="0">
                <a:ea typeface="ＭＳ Ｐゴシック"/>
              </a:rPr>
              <a:t> termination</a:t>
            </a:r>
          </a:p>
          <a:p>
            <a:pPr eaLnBrk="1" hangingPunct="1">
              <a:spcBef>
                <a:spcPts val="1200"/>
              </a:spcBef>
            </a:pPr>
            <a:r>
              <a:rPr lang="en-US" smtClean="0">
                <a:ea typeface="ＭＳ Ｐゴシック"/>
              </a:rPr>
              <a:t> exclusion for failure to meet a qualification standard</a:t>
            </a:r>
          </a:p>
          <a:p>
            <a:pPr eaLnBrk="1" hangingPunct="1">
              <a:spcBef>
                <a:spcPts val="1200"/>
              </a:spcBef>
            </a:pPr>
            <a:r>
              <a:rPr lang="en-US" smtClean="0">
                <a:ea typeface="ＭＳ Ｐゴシック"/>
              </a:rPr>
              <a:t> harassment</a:t>
            </a:r>
          </a:p>
          <a:p>
            <a:pPr eaLnBrk="1" hangingPunct="1">
              <a:spcBef>
                <a:spcPts val="1200"/>
              </a:spcBef>
            </a:pPr>
            <a:r>
              <a:rPr lang="en-US" smtClean="0">
                <a:ea typeface="ＭＳ Ｐゴシック"/>
              </a:rPr>
              <a:t> denial of any other term, condition, or privilege of employment.</a:t>
            </a:r>
            <a:r>
              <a:rPr lang="en-US" sz="2000" smtClean="0">
                <a:ea typeface="ＭＳ Ｐゴシック"/>
              </a:rPr>
              <a:t>29 CFR §1630.2(l)(1)</a:t>
            </a:r>
          </a:p>
          <a:p>
            <a:pPr eaLnBrk="1" hangingPunct="1">
              <a:spcBef>
                <a:spcPts val="1200"/>
              </a:spcBef>
            </a:pPr>
            <a:endParaRPr lang="en-US" smtClean="0">
              <a:ea typeface="ＭＳ Ｐゴシック"/>
            </a:endParaRPr>
          </a:p>
        </p:txBody>
      </p:sp>
      <p:sp>
        <p:nvSpPr>
          <p:cNvPr id="92163" name="Slide Number Placeholder 3"/>
          <p:cNvSpPr>
            <a:spLocks noGrp="1"/>
          </p:cNvSpPr>
          <p:nvPr>
            <p:ph type="sldNum" sz="quarter" idx="12"/>
          </p:nvPr>
        </p:nvSpPr>
        <p:spPr bwMode="auto">
          <a:noFill/>
          <a:ln>
            <a:miter lim="800000"/>
            <a:headEnd/>
            <a:tailEnd/>
          </a:ln>
        </p:spPr>
        <p:txBody>
          <a:bodyPr/>
          <a:lstStyle/>
          <a:p>
            <a:fld id="{392C4A49-B5E7-4312-86AF-579A2B263009}" type="slidenum">
              <a:rPr lang="en-US" smtClean="0">
                <a:latin typeface="Trebuchet MS" pitchFamily="34" charset="0"/>
                <a:ea typeface="ＭＳ Ｐゴシック"/>
                <a:cs typeface="ＭＳ Ｐゴシック"/>
              </a:rPr>
              <a:pPr/>
              <a:t>34</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verall Regulation Take-Aways"/>
          <p:cNvSpPr>
            <a:spLocks noGrp="1"/>
          </p:cNvSpPr>
          <p:nvPr>
            <p:ph type="title"/>
          </p:nvPr>
        </p:nvSpPr>
        <p:spPr>
          <a:xfrm>
            <a:off x="457200" y="47571"/>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Overall regulation take</a:t>
            </a:r>
            <a:r>
              <a:rPr lang="en-US" kern="1200" cap="all" dirty="0">
                <a:ln w="500">
                  <a:solidFill>
                    <a:schemeClr val="tx2">
                      <a:shade val="20000"/>
                      <a:satMod val="120000"/>
                    </a:schemeClr>
                  </a:solidFill>
                </a:ln>
                <a:solidFill>
                  <a:schemeClr val="accent4">
                    <a:lumMod val="85000"/>
                    <a:lumOff val="15000"/>
                  </a:schemeClr>
                </a:solidFill>
                <a:ea typeface="+mj-ea"/>
                <a:cs typeface="+mj-cs"/>
              </a:rPr>
              <a:t>-</a:t>
            </a:r>
            <a:r>
              <a:rPr lang="en-US" kern="1200" cap="all" dirty="0" err="1">
                <a:ln w="500">
                  <a:solidFill>
                    <a:schemeClr val="tx2">
                      <a:shade val="20000"/>
                      <a:satMod val="120000"/>
                    </a:schemeClr>
                  </a:solidFill>
                </a:ln>
                <a:solidFill>
                  <a:schemeClr val="accent4">
                    <a:lumMod val="85000"/>
                    <a:lumOff val="15000"/>
                  </a:schemeClr>
                </a:solidFill>
                <a:ea typeface="+mj-ea"/>
                <a:cs typeface="+mj-cs"/>
              </a:rPr>
              <a:t>aways</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122883" name="Content Placeholder 2"/>
          <p:cNvSpPr>
            <a:spLocks noGrp="1"/>
          </p:cNvSpPr>
          <p:nvPr>
            <p:ph idx="1"/>
          </p:nvPr>
        </p:nvSpPr>
        <p:spPr/>
        <p:txBody>
          <a:bodyPr/>
          <a:lstStyle/>
          <a:p>
            <a:pPr eaLnBrk="1" hangingPunct="1">
              <a:buFont typeface="Wingdings 2" pitchFamily="-106" charset="2"/>
              <a:buChar char=""/>
              <a:defRPr/>
            </a:pPr>
            <a:r>
              <a:rPr lang="en-US" dirty="0" smtClean="0">
                <a:cs typeface="+mn-cs"/>
              </a:rPr>
              <a:t>Congress wanted to stop the focus on coverage of disability by the courts – and to get courts </a:t>
            </a:r>
            <a:r>
              <a:rPr lang="en-US" spc="-20" dirty="0" smtClean="0">
                <a:cs typeface="+mn-cs"/>
              </a:rPr>
              <a:t>to move more quickly to the </a:t>
            </a:r>
            <a:r>
              <a:rPr lang="en-US" i="1" spc="-20" dirty="0" smtClean="0">
                <a:cs typeface="+mn-cs"/>
              </a:rPr>
              <a:t>merits </a:t>
            </a:r>
            <a:r>
              <a:rPr lang="en-US" spc="-20" dirty="0" smtClean="0">
                <a:cs typeface="+mn-cs"/>
              </a:rPr>
              <a:t>of a case.</a:t>
            </a:r>
          </a:p>
          <a:p>
            <a:pPr eaLnBrk="1" hangingPunct="1">
              <a:buFont typeface="Wingdings 2" pitchFamily="-106" charset="2"/>
              <a:buChar char=""/>
              <a:defRPr/>
            </a:pPr>
            <a:r>
              <a:rPr lang="en-US" dirty="0" smtClean="0">
                <a:cs typeface="+mn-cs"/>
              </a:rPr>
              <a:t>When reasonable accommodation is at issue, prongs one and two of the definition of disability apply</a:t>
            </a:r>
            <a:r>
              <a:rPr lang="en-US" spc="-20" dirty="0" smtClean="0">
                <a:cs typeface="+mn-cs"/>
              </a:rPr>
              <a:t>.</a:t>
            </a:r>
          </a:p>
          <a:p>
            <a:pPr eaLnBrk="1" hangingPunct="1">
              <a:buFont typeface="Wingdings 2" pitchFamily="-106" charset="2"/>
              <a:buChar char=""/>
              <a:defRPr/>
            </a:pPr>
            <a:r>
              <a:rPr lang="en-US" dirty="0" smtClean="0">
                <a:cs typeface="+mn-cs"/>
              </a:rPr>
              <a:t>The combination of </a:t>
            </a:r>
            <a:r>
              <a:rPr lang="en-US" b="1" dirty="0" smtClean="0">
                <a:cs typeface="+mn-cs"/>
              </a:rPr>
              <a:t>three changes</a:t>
            </a:r>
            <a:r>
              <a:rPr lang="en-US" dirty="0" smtClean="0">
                <a:cs typeface="+mn-cs"/>
              </a:rPr>
              <a:t> in the law will make coverage under those prongs </a:t>
            </a:r>
            <a:r>
              <a:rPr lang="en-US" b="1" dirty="0" smtClean="0">
                <a:cs typeface="+mn-cs"/>
              </a:rPr>
              <a:t>easier to achieve </a:t>
            </a:r>
            <a:r>
              <a:rPr lang="en-US" dirty="0" smtClean="0">
                <a:cs typeface="+mn-cs"/>
              </a:rPr>
              <a:t>in many cases and </a:t>
            </a:r>
            <a:r>
              <a:rPr lang="en-US" b="1" dirty="0" smtClean="0">
                <a:cs typeface="+mn-cs"/>
              </a:rPr>
              <a:t>more predictable</a:t>
            </a:r>
            <a:r>
              <a:rPr lang="en-US" dirty="0" smtClean="0">
                <a:cs typeface="+mn-cs"/>
              </a:rPr>
              <a:t> . . .</a:t>
            </a:r>
          </a:p>
          <a:p>
            <a:pPr eaLnBrk="1" hangingPunct="1">
              <a:buFont typeface="Wingdings 2" pitchFamily="-106" charset="2"/>
              <a:buChar char=""/>
              <a:defRPr/>
            </a:pPr>
            <a:endParaRPr lang="en-US" spc="-20" dirty="0" smtClean="0">
              <a:cs typeface="+mn-cs"/>
            </a:endParaRPr>
          </a:p>
          <a:p>
            <a:pPr eaLnBrk="1" hangingPunct="1">
              <a:buFont typeface="Wingdings 2" pitchFamily="-106" charset="2"/>
              <a:buChar char=""/>
              <a:defRPr/>
            </a:pPr>
            <a:endParaRPr lang="en-US" spc="-20" dirty="0" smtClean="0">
              <a:cs typeface="+mn-cs"/>
            </a:endParaRPr>
          </a:p>
        </p:txBody>
      </p:sp>
      <p:sp>
        <p:nvSpPr>
          <p:cNvPr id="94211" name="Slide Number Placeholder 3"/>
          <p:cNvSpPr>
            <a:spLocks noGrp="1"/>
          </p:cNvSpPr>
          <p:nvPr>
            <p:ph type="sldNum" sz="quarter" idx="12"/>
          </p:nvPr>
        </p:nvSpPr>
        <p:spPr bwMode="auto">
          <a:noFill/>
          <a:ln>
            <a:miter lim="800000"/>
            <a:headEnd/>
            <a:tailEnd/>
          </a:ln>
        </p:spPr>
        <p:txBody>
          <a:bodyPr/>
          <a:lstStyle/>
          <a:p>
            <a:fld id="{CB0DB477-3CF9-4CA4-9829-1183920733B9}" type="slidenum">
              <a:rPr lang="en-US" smtClean="0">
                <a:latin typeface="Trebuchet MS" pitchFamily="34" charset="0"/>
                <a:ea typeface="ＭＳ Ｐゴシック"/>
                <a:cs typeface="ＭＳ Ｐゴシック"/>
              </a:rPr>
              <a:pPr/>
              <a:t>35</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verall Take-Aways (Continued)"/>
          <p:cNvSpPr>
            <a:spLocks noGrp="1"/>
          </p:cNvSpPr>
          <p:nvPr>
            <p:ph type="title"/>
          </p:nvPr>
        </p:nvSpPr>
        <p:spPr>
          <a:xfrm>
            <a:off x="457200" y="47571"/>
            <a:ext cx="7239000" cy="1134901"/>
          </a:xfrm>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overall </a:t>
            </a:r>
            <a:r>
              <a:rPr lang="en-US" kern="1200" cap="all" dirty="0">
                <a:ln w="500">
                  <a:solidFill>
                    <a:schemeClr val="tx2">
                      <a:shade val="20000"/>
                      <a:satMod val="120000"/>
                    </a:schemeClr>
                  </a:solidFill>
                </a:ln>
                <a:solidFill>
                  <a:schemeClr val="accent4">
                    <a:lumMod val="85000"/>
                    <a:lumOff val="15000"/>
                  </a:schemeClr>
                </a:solidFill>
                <a:ea typeface="+mj-ea"/>
                <a:cs typeface="+mj-cs"/>
              </a:rPr>
              <a:t>take-</a:t>
            </a:r>
            <a:r>
              <a:rPr lang="en-US" kern="1200" cap="all" dirty="0" err="1" smtClean="0">
                <a:ln w="500">
                  <a:solidFill>
                    <a:schemeClr val="tx2">
                      <a:shade val="20000"/>
                      <a:satMod val="120000"/>
                    </a:schemeClr>
                  </a:solidFill>
                </a:ln>
                <a:solidFill>
                  <a:schemeClr val="accent4">
                    <a:lumMod val="85000"/>
                    <a:lumOff val="15000"/>
                  </a:schemeClr>
                </a:solidFill>
                <a:ea typeface="+mj-ea"/>
                <a:cs typeface="+mj-cs"/>
              </a:rPr>
              <a:t>aways</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122883" name="Content Placeholder 2"/>
          <p:cNvSpPr>
            <a:spLocks noGrp="1"/>
          </p:cNvSpPr>
          <p:nvPr>
            <p:ph idx="1"/>
          </p:nvPr>
        </p:nvSpPr>
        <p:spPr>
          <a:xfrm>
            <a:off x="173038" y="1609725"/>
            <a:ext cx="7902575" cy="5248275"/>
          </a:xfrm>
        </p:spPr>
        <p:txBody>
          <a:bodyPr/>
          <a:lstStyle/>
          <a:p>
            <a:pPr marL="571500" eaLnBrk="1" hangingPunct="1">
              <a:buFont typeface="Wingdings 2" pitchFamily="-106" charset="2"/>
              <a:buChar char=""/>
              <a:defRPr/>
            </a:pPr>
            <a:r>
              <a:rPr lang="en-US" dirty="0" smtClean="0">
                <a:cs typeface="+mn-cs"/>
              </a:rPr>
              <a:t>The three major changes: 1) major bodily functions are major life activities; 2) mitigating measures are not considered; and 3) episodic and in-remission impairments are considered in their active states.</a:t>
            </a:r>
          </a:p>
          <a:p>
            <a:pPr marL="571500" eaLnBrk="1" hangingPunct="1">
              <a:buFont typeface="Wingdings 2" pitchFamily="-106" charset="2"/>
              <a:buChar char=""/>
              <a:defRPr/>
            </a:pPr>
            <a:r>
              <a:rPr lang="en-US" dirty="0" smtClean="0">
                <a:cs typeface="+mn-cs"/>
              </a:rPr>
              <a:t>Given those changes, there are a number of impairments that will virtually always be disabilities.</a:t>
            </a:r>
          </a:p>
          <a:p>
            <a:pPr marL="571500" eaLnBrk="1" hangingPunct="1">
              <a:buFont typeface="Wingdings 2" pitchFamily="-106" charset="2"/>
              <a:buChar char=""/>
              <a:defRPr/>
            </a:pPr>
            <a:r>
              <a:rPr lang="en-US" dirty="0" smtClean="0">
                <a:cs typeface="+mn-cs"/>
              </a:rPr>
              <a:t>The final regulations provide examples of a number of impairments that should easily be concluded to be disabilities, thus streamlining the process.</a:t>
            </a:r>
          </a:p>
          <a:p>
            <a:pPr marL="571500" eaLnBrk="1" hangingPunct="1">
              <a:buFont typeface="Wingdings 2" pitchFamily="-106" charset="2"/>
              <a:buNone/>
              <a:defRPr/>
            </a:pPr>
            <a:endParaRPr lang="en-US" dirty="0" smtClean="0">
              <a:cs typeface="+mn-cs"/>
            </a:endParaRPr>
          </a:p>
          <a:p>
            <a:pPr marL="571500" eaLnBrk="1" hangingPunct="1">
              <a:buFont typeface="Wingdings 2" pitchFamily="-106" charset="2"/>
              <a:buNone/>
              <a:defRPr/>
            </a:pPr>
            <a:endParaRPr lang="en-US" dirty="0" smtClean="0">
              <a:cs typeface="+mn-cs"/>
            </a:endParaRPr>
          </a:p>
          <a:p>
            <a:pPr marL="571500" eaLnBrk="1" hangingPunct="1">
              <a:buFont typeface="Wingdings 2" pitchFamily="-106" charset="2"/>
              <a:buChar char=""/>
              <a:defRPr/>
            </a:pPr>
            <a:endParaRPr lang="en-US" dirty="0" smtClean="0">
              <a:cs typeface="+mn-cs"/>
            </a:endParaRPr>
          </a:p>
          <a:p>
            <a:pPr eaLnBrk="1" hangingPunct="1">
              <a:buFont typeface="Wingdings 2" pitchFamily="-106" charset="2"/>
              <a:buChar char=""/>
              <a:defRPr/>
            </a:pPr>
            <a:endParaRPr lang="en-US" spc="-20" dirty="0" smtClean="0">
              <a:cs typeface="+mn-cs"/>
            </a:endParaRPr>
          </a:p>
          <a:p>
            <a:pPr eaLnBrk="1" hangingPunct="1">
              <a:buFont typeface="Wingdings 2" pitchFamily="-106" charset="2"/>
              <a:buChar char=""/>
              <a:defRPr/>
            </a:pPr>
            <a:endParaRPr lang="en-US" spc="-20" dirty="0" smtClean="0">
              <a:cs typeface="+mn-cs"/>
            </a:endParaRPr>
          </a:p>
        </p:txBody>
      </p:sp>
      <p:sp>
        <p:nvSpPr>
          <p:cNvPr id="96259" name="Slide Number Placeholder 3"/>
          <p:cNvSpPr>
            <a:spLocks noGrp="1"/>
          </p:cNvSpPr>
          <p:nvPr>
            <p:ph type="sldNum" sz="quarter" idx="12"/>
          </p:nvPr>
        </p:nvSpPr>
        <p:spPr bwMode="auto">
          <a:noFill/>
          <a:ln>
            <a:miter lim="800000"/>
            <a:headEnd/>
            <a:tailEnd/>
          </a:ln>
        </p:spPr>
        <p:txBody>
          <a:bodyPr/>
          <a:lstStyle/>
          <a:p>
            <a:fld id="{03D22DEB-B56D-4478-8534-CAB0500A35D9}" type="slidenum">
              <a:rPr lang="en-US" smtClean="0">
                <a:latin typeface="Trebuchet MS" pitchFamily="34" charset="0"/>
                <a:ea typeface="ＭＳ Ｐゴシック"/>
                <a:cs typeface="ＭＳ Ｐゴシック"/>
              </a:rPr>
              <a:pPr/>
              <a:t>36</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verall Take-Aways (Continued)"/>
          <p:cNvSpPr>
            <a:spLocks noGrp="1"/>
          </p:cNvSpPr>
          <p:nvPr>
            <p:ph type="title"/>
          </p:nvPr>
        </p:nvSpPr>
        <p:spPr>
          <a:xfrm>
            <a:off x="457200" y="47571"/>
            <a:ext cx="7239000" cy="1134901"/>
          </a:xfrm>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overall </a:t>
            </a:r>
            <a:r>
              <a:rPr lang="en-US" kern="1200" cap="all" dirty="0">
                <a:ln w="500">
                  <a:solidFill>
                    <a:schemeClr val="tx2">
                      <a:shade val="20000"/>
                      <a:satMod val="120000"/>
                    </a:schemeClr>
                  </a:solidFill>
                </a:ln>
                <a:solidFill>
                  <a:schemeClr val="accent4">
                    <a:lumMod val="85000"/>
                    <a:lumOff val="15000"/>
                  </a:schemeClr>
                </a:solidFill>
                <a:ea typeface="+mj-ea"/>
                <a:cs typeface="+mj-cs"/>
              </a:rPr>
              <a:t>take-</a:t>
            </a:r>
            <a:r>
              <a:rPr lang="en-US" kern="1200" cap="all" dirty="0" err="1" smtClean="0">
                <a:ln w="500">
                  <a:solidFill>
                    <a:schemeClr val="tx2">
                      <a:shade val="20000"/>
                      <a:satMod val="120000"/>
                    </a:schemeClr>
                  </a:solidFill>
                </a:ln>
                <a:solidFill>
                  <a:schemeClr val="accent4">
                    <a:lumMod val="85000"/>
                    <a:lumOff val="15000"/>
                  </a:schemeClr>
                </a:solidFill>
                <a:ea typeface="+mj-ea"/>
                <a:cs typeface="+mj-cs"/>
              </a:rPr>
              <a:t>aways</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98306" name="Content Placeholder 2"/>
          <p:cNvSpPr>
            <a:spLocks noGrp="1"/>
          </p:cNvSpPr>
          <p:nvPr>
            <p:ph idx="1"/>
          </p:nvPr>
        </p:nvSpPr>
        <p:spPr>
          <a:xfrm>
            <a:off x="630238" y="1609725"/>
            <a:ext cx="7445375" cy="5248275"/>
          </a:xfrm>
        </p:spPr>
        <p:txBody>
          <a:bodyPr/>
          <a:lstStyle/>
          <a:p>
            <a:pPr eaLnBrk="1" hangingPunct="1"/>
            <a:r>
              <a:rPr lang="en-US" smtClean="0">
                <a:ea typeface="ＭＳ Ｐゴシック"/>
              </a:rPr>
              <a:t>For impairments not in the “predictable assessments” category, the “condition, manner and duration” framework will often be relevant.</a:t>
            </a:r>
          </a:p>
          <a:p>
            <a:pPr eaLnBrk="1" hangingPunct="1"/>
            <a:r>
              <a:rPr lang="en-US" smtClean="0">
                <a:ea typeface="ＭＳ Ｐゴシック"/>
              </a:rPr>
              <a:t>The fact that “substantially limits” is a lower standard than prior to the ADAAA will often be important for coverage of some impairments.</a:t>
            </a:r>
          </a:p>
          <a:p>
            <a:pPr eaLnBrk="1" hangingPunct="1"/>
            <a:r>
              <a:rPr lang="en-US" smtClean="0">
                <a:ea typeface="ＭＳ Ｐゴシック"/>
              </a:rPr>
              <a:t>People will be covered under the major life activity of “working” only when they really need to be covered under that category. </a:t>
            </a:r>
          </a:p>
        </p:txBody>
      </p:sp>
      <p:sp>
        <p:nvSpPr>
          <p:cNvPr id="98307" name="Slide Number Placeholder 3"/>
          <p:cNvSpPr>
            <a:spLocks noGrp="1"/>
          </p:cNvSpPr>
          <p:nvPr>
            <p:ph type="sldNum" sz="quarter" idx="12"/>
          </p:nvPr>
        </p:nvSpPr>
        <p:spPr bwMode="auto">
          <a:noFill/>
          <a:ln>
            <a:miter lim="800000"/>
            <a:headEnd/>
            <a:tailEnd/>
          </a:ln>
        </p:spPr>
        <p:txBody>
          <a:bodyPr/>
          <a:lstStyle/>
          <a:p>
            <a:fld id="{9160E82E-5CF1-481D-AD5C-99490E766A79}" type="slidenum">
              <a:rPr lang="en-US" smtClean="0">
                <a:latin typeface="Trebuchet MS" pitchFamily="34" charset="0"/>
                <a:ea typeface="ＭＳ Ｐゴシック"/>
                <a:cs typeface="ＭＳ Ｐゴシック"/>
              </a:rPr>
              <a:pPr/>
              <a:t>37</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verall Take-Aways (Continued)"/>
          <p:cNvSpPr>
            <a:spLocks noGrp="1"/>
          </p:cNvSpPr>
          <p:nvPr>
            <p:ph type="title"/>
          </p:nvPr>
        </p:nvSpPr>
        <p:spPr>
          <a:xfrm>
            <a:off x="457200" y="47571"/>
            <a:ext cx="7239000" cy="1134901"/>
          </a:xfrm>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overall </a:t>
            </a:r>
            <a:r>
              <a:rPr lang="en-US" kern="1200" cap="all" dirty="0">
                <a:ln w="500">
                  <a:solidFill>
                    <a:schemeClr val="tx2">
                      <a:shade val="20000"/>
                      <a:satMod val="120000"/>
                    </a:schemeClr>
                  </a:solidFill>
                </a:ln>
                <a:solidFill>
                  <a:schemeClr val="accent4">
                    <a:lumMod val="85000"/>
                    <a:lumOff val="15000"/>
                  </a:schemeClr>
                </a:solidFill>
                <a:ea typeface="+mj-ea"/>
                <a:cs typeface="+mj-cs"/>
              </a:rPr>
              <a:t>take-</a:t>
            </a:r>
            <a:r>
              <a:rPr lang="en-US" kern="1200" cap="all" dirty="0" err="1" smtClean="0">
                <a:ln w="500">
                  <a:solidFill>
                    <a:schemeClr val="tx2">
                      <a:shade val="20000"/>
                      <a:satMod val="120000"/>
                    </a:schemeClr>
                  </a:solidFill>
                </a:ln>
                <a:solidFill>
                  <a:schemeClr val="accent4">
                    <a:lumMod val="85000"/>
                    <a:lumOff val="15000"/>
                  </a:schemeClr>
                </a:solidFill>
                <a:ea typeface="+mj-ea"/>
                <a:cs typeface="+mj-cs"/>
              </a:rPr>
              <a:t>aways</a:t>
            </a: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(cont.)</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122883" name="Content Placeholder 2"/>
          <p:cNvSpPr>
            <a:spLocks noGrp="1"/>
          </p:cNvSpPr>
          <p:nvPr>
            <p:ph idx="1"/>
          </p:nvPr>
        </p:nvSpPr>
        <p:spPr>
          <a:xfrm>
            <a:off x="293688" y="1284288"/>
            <a:ext cx="7445375" cy="5248275"/>
          </a:xfrm>
        </p:spPr>
        <p:txBody>
          <a:bodyPr/>
          <a:lstStyle/>
          <a:p>
            <a:pPr marL="571500" eaLnBrk="1" hangingPunct="1">
              <a:buFont typeface="Wingdings 2" pitchFamily="-106" charset="2"/>
              <a:buNone/>
              <a:defRPr/>
            </a:pPr>
            <a:endParaRPr lang="en-US" dirty="0" smtClean="0">
              <a:cs typeface="+mn-cs"/>
            </a:endParaRPr>
          </a:p>
          <a:p>
            <a:pPr marL="571500" eaLnBrk="1" hangingPunct="1">
              <a:buFont typeface="Wingdings 2" pitchFamily="-106" charset="2"/>
              <a:buChar char=""/>
              <a:defRPr/>
            </a:pPr>
            <a:r>
              <a:rPr lang="en-US" dirty="0" smtClean="0">
                <a:cs typeface="+mn-cs"/>
              </a:rPr>
              <a:t>The “impairment-only” standard of the third prong achieves the goal of getting to the merits of a case very quickly because all impairments are covered (other than transitory and minor ones) and the KEY issue is precisely whether a prohibited employment action was taken </a:t>
            </a:r>
            <a:r>
              <a:rPr lang="en-US" i="1" dirty="0" smtClean="0">
                <a:cs typeface="+mn-cs"/>
              </a:rPr>
              <a:t>because of</a:t>
            </a:r>
            <a:r>
              <a:rPr lang="en-US" dirty="0" smtClean="0">
                <a:cs typeface="+mn-cs"/>
              </a:rPr>
              <a:t> the impairment.</a:t>
            </a:r>
          </a:p>
          <a:p>
            <a:pPr marL="571500" eaLnBrk="1" hangingPunct="1">
              <a:buFont typeface="Wingdings 2" pitchFamily="-106" charset="2"/>
              <a:buChar char=""/>
              <a:defRPr/>
            </a:pPr>
            <a:r>
              <a:rPr lang="en-US" dirty="0" smtClean="0">
                <a:cs typeface="+mn-cs"/>
              </a:rPr>
              <a:t>The breadth of the third prong will require good management skills.</a:t>
            </a:r>
          </a:p>
          <a:p>
            <a:pPr marL="571500" eaLnBrk="1" hangingPunct="1">
              <a:buFont typeface="Wingdings 2" pitchFamily="-106" charset="2"/>
              <a:buChar char=""/>
              <a:defRPr/>
            </a:pPr>
            <a:endParaRPr lang="en-US" dirty="0" smtClean="0">
              <a:cs typeface="+mn-cs"/>
            </a:endParaRPr>
          </a:p>
          <a:p>
            <a:pPr eaLnBrk="1" hangingPunct="1">
              <a:buFont typeface="Wingdings 2" pitchFamily="-106" charset="2"/>
              <a:buChar char=""/>
              <a:defRPr/>
            </a:pPr>
            <a:endParaRPr lang="en-US" spc="-20" dirty="0" smtClean="0">
              <a:cs typeface="+mn-cs"/>
            </a:endParaRPr>
          </a:p>
          <a:p>
            <a:pPr eaLnBrk="1" hangingPunct="1">
              <a:buFont typeface="Wingdings 2" pitchFamily="-106" charset="2"/>
              <a:buChar char=""/>
              <a:defRPr/>
            </a:pPr>
            <a:endParaRPr lang="en-US" spc="-20" dirty="0" smtClean="0">
              <a:cs typeface="+mn-cs"/>
            </a:endParaRPr>
          </a:p>
        </p:txBody>
      </p:sp>
      <p:sp>
        <p:nvSpPr>
          <p:cNvPr id="100355" name="Slide Number Placeholder 3"/>
          <p:cNvSpPr>
            <a:spLocks noGrp="1"/>
          </p:cNvSpPr>
          <p:nvPr>
            <p:ph type="sldNum" sz="quarter" idx="12"/>
          </p:nvPr>
        </p:nvSpPr>
        <p:spPr bwMode="auto">
          <a:noFill/>
          <a:ln>
            <a:miter lim="800000"/>
            <a:headEnd/>
            <a:tailEnd/>
          </a:ln>
        </p:spPr>
        <p:txBody>
          <a:bodyPr/>
          <a:lstStyle/>
          <a:p>
            <a:fld id="{B86263F5-9953-4F10-85B2-13F524D3BFCC}" type="slidenum">
              <a:rPr lang="en-US" smtClean="0">
                <a:latin typeface="Trebuchet MS" pitchFamily="34" charset="0"/>
                <a:ea typeface="ＭＳ Ｐゴシック"/>
                <a:cs typeface="ＭＳ Ｐゴシック"/>
              </a:rPr>
              <a:pPr/>
              <a:t>38</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Next on the Horizon"/>
          <p:cNvSpPr>
            <a:spLocks noGrp="1"/>
          </p:cNvSpPr>
          <p:nvPr>
            <p:ph type="title"/>
          </p:nvPr>
        </p:nvSpPr>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Next on the horizon</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102402" name="Content Placeholder 2"/>
          <p:cNvSpPr>
            <a:spLocks noGrp="1"/>
          </p:cNvSpPr>
          <p:nvPr>
            <p:ph idx="1"/>
          </p:nvPr>
        </p:nvSpPr>
        <p:spPr>
          <a:xfrm>
            <a:off x="457200" y="1804988"/>
            <a:ext cx="7239000" cy="4846637"/>
          </a:xfrm>
        </p:spPr>
        <p:txBody>
          <a:bodyPr/>
          <a:lstStyle/>
          <a:p>
            <a:pPr eaLnBrk="1" hangingPunct="1"/>
            <a:r>
              <a:rPr lang="en-US" smtClean="0">
                <a:ea typeface="ＭＳ Ｐゴシック"/>
              </a:rPr>
              <a:t>Employers, employment agencies and unions should focus first on questions of qualification and reasonable accommodation, rather than focus on coverage of disability.</a:t>
            </a:r>
          </a:p>
          <a:p>
            <a:pPr eaLnBrk="1" hangingPunct="1"/>
            <a:r>
              <a:rPr lang="en-US" smtClean="0">
                <a:ea typeface="ＭＳ Ｐゴシック"/>
              </a:rPr>
              <a:t> Covered entities should hit the “refresh” button on their reasonable accommodation procedures and training. </a:t>
            </a:r>
          </a:p>
          <a:p>
            <a:pPr eaLnBrk="1" hangingPunct="1"/>
            <a:r>
              <a:rPr lang="en-US" smtClean="0">
                <a:ea typeface="ＭＳ Ｐゴシック"/>
              </a:rPr>
              <a:t>The EEOC needs to provide effective guidance on reasonable accommodation, particularly issues of scheduling and leave.</a:t>
            </a:r>
          </a:p>
        </p:txBody>
      </p:sp>
      <p:sp>
        <p:nvSpPr>
          <p:cNvPr id="102403" name="Slide Number Placeholder 3"/>
          <p:cNvSpPr>
            <a:spLocks noGrp="1"/>
          </p:cNvSpPr>
          <p:nvPr>
            <p:ph type="sldNum" sz="quarter" idx="12"/>
          </p:nvPr>
        </p:nvSpPr>
        <p:spPr bwMode="auto">
          <a:noFill/>
          <a:ln>
            <a:miter lim="800000"/>
            <a:headEnd/>
            <a:tailEnd/>
          </a:ln>
        </p:spPr>
        <p:txBody>
          <a:bodyPr/>
          <a:lstStyle/>
          <a:p>
            <a:fld id="{9CB6D21D-41EE-4DE7-9E4E-CC2D524B1EA1}" type="slidenum">
              <a:rPr lang="en-US" smtClean="0">
                <a:latin typeface="Trebuchet MS" pitchFamily="34" charset="0"/>
                <a:ea typeface="ＭＳ Ｐゴシック"/>
                <a:cs typeface="ＭＳ Ｐゴシック"/>
              </a:rPr>
              <a:pPr/>
              <a:t>39</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rst Two Prongs of Coverage"/>
          <p:cNvSpPr>
            <a:spLocks noGrp="1"/>
          </p:cNvSpPr>
          <p:nvPr>
            <p:ph type="title"/>
          </p:nvPr>
        </p:nvSpPr>
        <p:spPr/>
        <p:txBody>
          <a:bodyPr>
            <a:normAutofit fontScale="90000"/>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First two prongs of coverage</a:t>
            </a:r>
          </a:p>
        </p:txBody>
      </p:sp>
      <p:sp>
        <p:nvSpPr>
          <p:cNvPr id="67587" name="Content Placeholder 2"/>
          <p:cNvSpPr>
            <a:spLocks noGrp="1"/>
          </p:cNvSpPr>
          <p:nvPr>
            <p:ph idx="1"/>
          </p:nvPr>
        </p:nvSpPr>
        <p:spPr/>
        <p:txBody>
          <a:bodyPr/>
          <a:lstStyle/>
          <a:p>
            <a:pPr eaLnBrk="1" hangingPunct="1">
              <a:buFont typeface="Wingdings 2" pitchFamily="-106" charset="2"/>
              <a:buNone/>
              <a:defRPr/>
            </a:pPr>
            <a:r>
              <a:rPr lang="en-US" dirty="0" smtClean="0">
                <a:cs typeface="+mn-cs"/>
              </a:rPr>
              <a:t>	“Disability” means – </a:t>
            </a:r>
          </a:p>
          <a:p>
            <a:pPr marL="509588" indent="-509588" eaLnBrk="1" hangingPunct="1">
              <a:buFont typeface="Wingdings 2" pitchFamily="-106" charset="2"/>
              <a:buNone/>
              <a:defRPr/>
            </a:pPr>
            <a:r>
              <a:rPr lang="en-US" dirty="0" smtClean="0">
                <a:cs typeface="+mn-cs"/>
              </a:rPr>
              <a:t>	(</a:t>
            </a:r>
            <a:r>
              <a:rPr lang="en-US" dirty="0" err="1" smtClean="0">
                <a:cs typeface="+mn-cs"/>
              </a:rPr>
              <a:t>i</a:t>
            </a:r>
            <a:r>
              <a:rPr lang="en-US" dirty="0" smtClean="0">
                <a:cs typeface="+mn-cs"/>
              </a:rPr>
              <a:t>)  A physical or mental impairment that </a:t>
            </a:r>
            <a:r>
              <a:rPr lang="en-US" b="1" dirty="0" smtClean="0">
                <a:cs typeface="+mn-cs"/>
              </a:rPr>
              <a:t>substantially limits</a:t>
            </a:r>
            <a:r>
              <a:rPr lang="en-US" dirty="0" smtClean="0">
                <a:cs typeface="+mn-cs"/>
              </a:rPr>
              <a:t> one or more of the </a:t>
            </a:r>
            <a:r>
              <a:rPr lang="en-US" b="1" dirty="0" smtClean="0">
                <a:cs typeface="+mn-cs"/>
              </a:rPr>
              <a:t>major life activities</a:t>
            </a:r>
            <a:r>
              <a:rPr lang="en-US" dirty="0" smtClean="0">
                <a:cs typeface="+mn-cs"/>
              </a:rPr>
              <a:t> of such individual; (the “actual disability” prong) [or]</a:t>
            </a:r>
          </a:p>
          <a:p>
            <a:pPr marL="509588" indent="-509588" eaLnBrk="1" hangingPunct="1">
              <a:buFont typeface="Wingdings 2" pitchFamily="-106" charset="2"/>
              <a:buNone/>
              <a:defRPr/>
            </a:pPr>
            <a:r>
              <a:rPr lang="en-US" dirty="0" smtClean="0">
                <a:cs typeface="+mn-cs"/>
              </a:rPr>
              <a:t>	(ii)  A record of such an impairment (the “record of” prong)</a:t>
            </a:r>
            <a:endParaRPr lang="en-US" sz="1800" dirty="0" smtClean="0">
              <a:cs typeface="+mn-cs"/>
            </a:endParaRPr>
          </a:p>
          <a:p>
            <a:pPr eaLnBrk="1" hangingPunct="1">
              <a:buFont typeface="Wingdings 2" pitchFamily="-106" charset="2"/>
              <a:buNone/>
              <a:defRPr/>
            </a:pPr>
            <a:r>
              <a:rPr lang="en-US" sz="2000" dirty="0" smtClean="0">
                <a:cs typeface="+mn-cs"/>
              </a:rPr>
              <a:t>29 C.F.R. §1630.2(g)(1)(i) and (ii)</a:t>
            </a:r>
          </a:p>
          <a:p>
            <a:pPr eaLnBrk="1" hangingPunct="1">
              <a:buFont typeface="Wingdings 2" pitchFamily="-106" charset="2"/>
              <a:buNone/>
              <a:defRPr/>
            </a:pPr>
            <a:endParaRPr lang="en-US" dirty="0" smtClean="0">
              <a:cs typeface="+mn-cs"/>
            </a:endParaRPr>
          </a:p>
        </p:txBody>
      </p:sp>
      <p:sp>
        <p:nvSpPr>
          <p:cNvPr id="32771" name="Slide Number Placeholder 3"/>
          <p:cNvSpPr>
            <a:spLocks noGrp="1"/>
          </p:cNvSpPr>
          <p:nvPr>
            <p:ph type="sldNum" sz="quarter" idx="12"/>
          </p:nvPr>
        </p:nvSpPr>
        <p:spPr bwMode="auto">
          <a:noFill/>
          <a:ln>
            <a:miter lim="800000"/>
            <a:headEnd/>
            <a:tailEnd/>
          </a:ln>
        </p:spPr>
        <p:txBody>
          <a:bodyPr/>
          <a:lstStyle/>
          <a:p>
            <a:fld id="{5EDAB78B-9734-4274-9BA6-FC4B025F43C0}" type="slidenum">
              <a:rPr lang="en-US" smtClean="0">
                <a:latin typeface="Trebuchet MS" pitchFamily="34" charset="0"/>
                <a:ea typeface="ＭＳ Ｐゴシック"/>
                <a:cs typeface="ＭＳ Ｐゴシック"/>
              </a:rPr>
              <a:pPr/>
              <a:t>4</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Helpful Links"/>
          <p:cNvSpPr>
            <a:spLocks noGrp="1"/>
          </p:cNvSpPr>
          <p:nvPr>
            <p:ph type="title"/>
          </p:nvPr>
        </p:nvSpPr>
        <p:spPr>
          <a:xfrm>
            <a:off x="457200" y="-278109"/>
            <a:ext cx="7239000" cy="1134901"/>
          </a:xfrm>
        </p:spPr>
        <p:txBody>
          <a:bodyPr>
            <a:normAutofit/>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Helpful links</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126979" name="Content Placeholder 2"/>
          <p:cNvSpPr>
            <a:spLocks noGrp="1"/>
          </p:cNvSpPr>
          <p:nvPr>
            <p:ph idx="1"/>
          </p:nvPr>
        </p:nvSpPr>
        <p:spPr>
          <a:xfrm>
            <a:off x="457200" y="1088637"/>
            <a:ext cx="7564662" cy="4846638"/>
          </a:xfrm>
        </p:spPr>
        <p:txBody>
          <a:bodyPr/>
          <a:lstStyle/>
          <a:p>
            <a:pPr eaLnBrk="1" hangingPunct="1">
              <a:buClr>
                <a:schemeClr val="accent1"/>
              </a:buClr>
              <a:buFont typeface="Wingdings 2" pitchFamily="-106" charset="2"/>
              <a:buChar char=""/>
              <a:defRPr/>
            </a:pPr>
            <a:r>
              <a:rPr lang="en-US" sz="2400" dirty="0" smtClean="0">
                <a:cs typeface="+mn-cs"/>
              </a:rPr>
              <a:t>For links to the ADAAA, the final regulations, and some Question &amp; Answer Documents from the EEOC, go to</a:t>
            </a:r>
          </a:p>
          <a:p>
            <a:pPr eaLnBrk="1" hangingPunct="1">
              <a:buClr>
                <a:schemeClr val="accent1"/>
              </a:buClr>
              <a:buFont typeface="Wingdings 2" pitchFamily="-106" charset="2"/>
              <a:buNone/>
              <a:defRPr/>
            </a:pPr>
            <a:r>
              <a:rPr lang="en-US" sz="2400" dirty="0" smtClean="0">
                <a:cs typeface="+mn-cs"/>
              </a:rPr>
              <a:t>	http://www.eeoc.gov/laws/types/disability.cfm</a:t>
            </a:r>
          </a:p>
          <a:p>
            <a:pPr eaLnBrk="1" hangingPunct="1">
              <a:buClr>
                <a:schemeClr val="accent1"/>
              </a:buClr>
              <a:buFont typeface="Wingdings 2" pitchFamily="-106" charset="2"/>
              <a:buChar char=""/>
              <a:defRPr/>
            </a:pPr>
            <a:r>
              <a:rPr lang="en-US" sz="2400" dirty="0" smtClean="0">
                <a:cs typeface="+mn-cs"/>
              </a:rPr>
              <a:t>For the link to the EEOC’s 2002 Guidance on Reasonable Accommodation, go to:</a:t>
            </a:r>
          </a:p>
          <a:p>
            <a:pPr eaLnBrk="1" hangingPunct="1">
              <a:buClr>
                <a:schemeClr val="accent1"/>
              </a:buClr>
              <a:buFont typeface="Wingdings 2" pitchFamily="-106" charset="2"/>
              <a:buNone/>
              <a:defRPr/>
            </a:pPr>
            <a:r>
              <a:rPr lang="en-US" sz="2400" dirty="0" smtClean="0">
                <a:cs typeface="+mn-cs"/>
              </a:rPr>
              <a:t>	http://www.eeoc.gov/laws/types/disability_guidance.cfm</a:t>
            </a:r>
          </a:p>
          <a:p>
            <a:pPr eaLnBrk="1" hangingPunct="1">
              <a:buClr>
                <a:schemeClr val="accent1"/>
              </a:buClr>
              <a:buFont typeface="Wingdings 2" pitchFamily="-106" charset="2"/>
              <a:buChar char=""/>
              <a:defRPr/>
            </a:pPr>
            <a:r>
              <a:rPr lang="en-US" sz="2400" dirty="0" smtClean="0">
                <a:cs typeface="+mn-cs"/>
              </a:rPr>
              <a:t>For historical info on the ADAAA, go to</a:t>
            </a:r>
          </a:p>
          <a:p>
            <a:pPr eaLnBrk="1" hangingPunct="1">
              <a:buClr>
                <a:schemeClr val="accent1"/>
              </a:buClr>
              <a:buFont typeface="Wingdings 2" pitchFamily="-106" charset="2"/>
              <a:buNone/>
              <a:defRPr/>
            </a:pPr>
            <a:r>
              <a:rPr lang="en-US" sz="2400" dirty="0" smtClean="0">
                <a:cs typeface="+mn-cs"/>
              </a:rPr>
              <a:t>	http://</a:t>
            </a:r>
            <a:r>
              <a:rPr lang="en-US" sz="2400" dirty="0" err="1" smtClean="0">
                <a:cs typeface="+mn-cs"/>
              </a:rPr>
              <a:t>www.archiveada.org</a:t>
            </a:r>
            <a:r>
              <a:rPr lang="en-US" sz="2400" dirty="0" smtClean="0">
                <a:cs typeface="+mn-cs"/>
              </a:rPr>
              <a:t/>
            </a:r>
            <a:br>
              <a:rPr lang="en-US" sz="2400" dirty="0" smtClean="0">
                <a:cs typeface="+mn-cs"/>
              </a:rPr>
            </a:br>
            <a:r>
              <a:rPr lang="en-US" sz="2400" kern="1200" cap="all" dirty="0" smtClean="0">
                <a:ln w="500">
                  <a:solidFill>
                    <a:schemeClr val="tx2">
                      <a:shade val="20000"/>
                      <a:satMod val="120000"/>
                    </a:schemeClr>
                  </a:solidFill>
                </a:ln>
                <a:solidFill>
                  <a:schemeClr val="accent4">
                    <a:lumMod val="85000"/>
                    <a:lumOff val="15000"/>
                  </a:schemeClr>
                </a:solidFill>
                <a:cs typeface="+mn-cs"/>
              </a:rPr>
              <a:t/>
            </a:r>
            <a:br>
              <a:rPr lang="en-US" sz="2400" kern="1200" cap="all" dirty="0" smtClean="0">
                <a:ln w="500">
                  <a:solidFill>
                    <a:schemeClr val="tx2">
                      <a:shade val="20000"/>
                      <a:satMod val="120000"/>
                    </a:schemeClr>
                  </a:solidFill>
                </a:ln>
                <a:solidFill>
                  <a:schemeClr val="accent4">
                    <a:lumMod val="85000"/>
                    <a:lumOff val="15000"/>
                  </a:schemeClr>
                </a:solidFill>
                <a:cs typeface="+mn-cs"/>
              </a:rPr>
            </a:br>
            <a:endParaRPr lang="en-US" sz="2400" dirty="0" smtClean="0">
              <a:cs typeface="+mn-cs"/>
            </a:endParaRPr>
          </a:p>
        </p:txBody>
      </p:sp>
      <p:sp>
        <p:nvSpPr>
          <p:cNvPr id="104451" name="Slide Number Placeholder 3"/>
          <p:cNvSpPr>
            <a:spLocks noGrp="1"/>
          </p:cNvSpPr>
          <p:nvPr>
            <p:ph type="sldNum" sz="quarter" idx="12"/>
          </p:nvPr>
        </p:nvSpPr>
        <p:spPr bwMode="auto">
          <a:noFill/>
          <a:ln>
            <a:miter lim="800000"/>
            <a:headEnd/>
            <a:tailEnd/>
          </a:ln>
        </p:spPr>
        <p:txBody>
          <a:bodyPr/>
          <a:lstStyle/>
          <a:p>
            <a:fld id="{DEDA1CB7-F3AD-4F90-A95D-56A18038E7DB}" type="slidenum">
              <a:rPr lang="en-US" smtClean="0">
                <a:latin typeface="Trebuchet MS" pitchFamily="34" charset="0"/>
                <a:ea typeface="ＭＳ Ｐゴシック"/>
                <a:cs typeface="ＭＳ Ｐゴシック"/>
              </a:rPr>
              <a:pPr/>
              <a:t>40</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1"/>
          <p:cNvSpPr>
            <a:spLocks noGrp="1"/>
          </p:cNvSpPr>
          <p:nvPr>
            <p:ph type="title"/>
          </p:nvPr>
        </p:nvSpPr>
        <p:spPr>
          <a:xfrm>
            <a:off x="457200" y="265113"/>
            <a:ext cx="7239000" cy="1135062"/>
          </a:xfrm>
        </p:spPr>
        <p:txBody>
          <a:bodyPr/>
          <a:lstStyle/>
          <a:p>
            <a:pPr algn="ctr"/>
            <a:r>
              <a:rPr lang="en-US" smtClean="0">
                <a:ea typeface="ＭＳ Ｐゴシック"/>
              </a:rPr>
              <a:t>QUESTIONS OR COMMENTS?</a:t>
            </a:r>
          </a:p>
        </p:txBody>
      </p:sp>
      <p:sp>
        <p:nvSpPr>
          <p:cNvPr id="106498" name="Content Placeholder 2"/>
          <p:cNvSpPr>
            <a:spLocks noGrp="1"/>
          </p:cNvSpPr>
          <p:nvPr>
            <p:ph idx="1"/>
          </p:nvPr>
        </p:nvSpPr>
        <p:spPr/>
        <p:txBody>
          <a:bodyPr/>
          <a:lstStyle/>
          <a:p>
            <a:pPr>
              <a:buFont typeface="Wingdings 2" pitchFamily="18" charset="2"/>
              <a:buNone/>
            </a:pPr>
            <a:endParaRPr lang="en-US" sz="3200" smtClean="0">
              <a:ea typeface="ＭＳ Ｐゴシック"/>
            </a:endParaRPr>
          </a:p>
          <a:p>
            <a:pPr>
              <a:buFont typeface="Wingdings 2" pitchFamily="18" charset="2"/>
              <a:buNone/>
            </a:pPr>
            <a:r>
              <a:rPr lang="en-US" sz="4000" b="1" smtClean="0">
                <a:ea typeface="ＭＳ Ｐゴシック"/>
              </a:rPr>
              <a:t>PLEASE SEND THEM TO ME AT:</a:t>
            </a:r>
          </a:p>
          <a:p>
            <a:pPr>
              <a:buFont typeface="Wingdings 2" pitchFamily="18" charset="2"/>
              <a:buNone/>
            </a:pPr>
            <a:r>
              <a:rPr lang="en-US" sz="4000" b="1" smtClean="0">
                <a:ea typeface="ＭＳ Ｐゴシック"/>
              </a:rPr>
              <a:t>CHAI.FELDBLUM@EEOC.GOV</a:t>
            </a:r>
          </a:p>
          <a:p>
            <a:pPr>
              <a:buFont typeface="Wingdings 2" pitchFamily="18" charset="2"/>
              <a:buNone/>
            </a:pPr>
            <a:endParaRPr lang="en-US" sz="4000" b="1" smtClean="0">
              <a:ea typeface="ＭＳ Ｐゴシック"/>
            </a:endParaRPr>
          </a:p>
          <a:p>
            <a:pPr>
              <a:buFont typeface="Wingdings 2" pitchFamily="18" charset="2"/>
              <a:buNone/>
            </a:pPr>
            <a:endParaRPr lang="en-US" sz="3600" smtClean="0">
              <a:ea typeface="ＭＳ Ｐゴシック"/>
            </a:endParaRPr>
          </a:p>
          <a:p>
            <a:pPr>
              <a:buFont typeface="Wingdings 2" pitchFamily="18" charset="2"/>
              <a:buNone/>
            </a:pPr>
            <a:endParaRPr lang="en-US" sz="3200" smtClean="0">
              <a:ea typeface="ＭＳ Ｐゴシック"/>
            </a:endParaRPr>
          </a:p>
        </p:txBody>
      </p:sp>
      <p:sp>
        <p:nvSpPr>
          <p:cNvPr id="106499" name="Slide Number Placeholder 3"/>
          <p:cNvSpPr>
            <a:spLocks noGrp="1"/>
          </p:cNvSpPr>
          <p:nvPr>
            <p:ph type="sldNum" sz="quarter" idx="12"/>
          </p:nvPr>
        </p:nvSpPr>
        <p:spPr bwMode="auto">
          <a:noFill/>
          <a:ln>
            <a:miter lim="800000"/>
            <a:headEnd/>
            <a:tailEnd/>
          </a:ln>
        </p:spPr>
        <p:txBody>
          <a:bodyPr/>
          <a:lstStyle/>
          <a:p>
            <a:fld id="{CA48D40F-2827-4AFB-A644-A8C247577FED}" type="slidenum">
              <a:rPr lang="en-US" smtClean="0">
                <a:latin typeface="Trebuchet MS" pitchFamily="34" charset="0"/>
                <a:ea typeface="ＭＳ Ｐゴシック"/>
                <a:cs typeface="ＭＳ Ｐゴシック"/>
              </a:rPr>
              <a:pPr/>
              <a:t>41</a:t>
            </a:fld>
            <a:endParaRPr lang="en-US" smtClean="0">
              <a:latin typeface="Trebuchet MS" pitchFamily="34" charset="0"/>
              <a:ea typeface="ＭＳ Ｐゴシック"/>
              <a:cs typeface="ＭＳ Ｐゴシック"/>
            </a:endParaRPr>
          </a:p>
        </p:txBody>
      </p:sp>
      <p:pic>
        <p:nvPicPr>
          <p:cNvPr id="106500" name="Picture 9" descr="Image: Child raising her hand"/>
          <p:cNvPicPr>
            <a:picLocks noChangeAspect="1"/>
          </p:cNvPicPr>
          <p:nvPr/>
        </p:nvPicPr>
        <p:blipFill>
          <a:blip r:embed="rId2"/>
          <a:srcRect/>
          <a:stretch>
            <a:fillRect/>
          </a:stretch>
        </p:blipFill>
        <p:spPr bwMode="auto">
          <a:xfrm>
            <a:off x="3565525" y="4533900"/>
            <a:ext cx="1014413" cy="1849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o How Did Congress Achieve Its Goal?"/>
          <p:cNvSpPr>
            <a:spLocks noGrp="1"/>
          </p:cNvSpPr>
          <p:nvPr>
            <p:ph type="title"/>
          </p:nvPr>
        </p:nvSpPr>
        <p:spPr>
          <a:xfrm>
            <a:off x="151970" y="264691"/>
            <a:ext cx="7544230" cy="1134901"/>
          </a:xfrm>
        </p:spPr>
        <p:txBody>
          <a:bodyPr>
            <a:normAutofit/>
          </a:bodyPr>
          <a:lstStyle/>
          <a:p>
            <a:pPr algn="ctr" eaLnBrk="1" fontAlgn="auto" hangingPunct="1">
              <a:spcAft>
                <a:spcPts val="0"/>
              </a:spcAft>
              <a:defRPr/>
            </a:pPr>
            <a:r>
              <a:rPr lang="en-US" sz="3200" kern="1200" cap="all" dirty="0" smtClean="0">
                <a:ln w="500">
                  <a:solidFill>
                    <a:schemeClr val="tx2">
                      <a:shade val="20000"/>
                      <a:satMod val="120000"/>
                    </a:schemeClr>
                  </a:solidFill>
                </a:ln>
                <a:solidFill>
                  <a:schemeClr val="accent4">
                    <a:lumMod val="85000"/>
                    <a:lumOff val="15000"/>
                  </a:schemeClr>
                </a:solidFill>
                <a:ea typeface="+mj-ea"/>
                <a:cs typeface="+mj-cs"/>
              </a:rPr>
              <a:t>So how </a:t>
            </a:r>
            <a:r>
              <a:rPr lang="en-US" sz="3200" kern="1200" cap="all" dirty="0">
                <a:ln w="500">
                  <a:solidFill>
                    <a:schemeClr val="tx2">
                      <a:shade val="20000"/>
                      <a:satMod val="120000"/>
                    </a:schemeClr>
                  </a:solidFill>
                </a:ln>
                <a:solidFill>
                  <a:schemeClr val="accent4">
                    <a:lumMod val="85000"/>
                    <a:lumOff val="15000"/>
                  </a:schemeClr>
                </a:solidFill>
                <a:ea typeface="+mj-ea"/>
                <a:cs typeface="+mj-cs"/>
              </a:rPr>
              <a:t>did congress</a:t>
            </a:r>
            <a:r>
              <a:rPr lang="en-US" sz="3200" kern="1200" cap="all" dirty="0" smtClean="0">
                <a:ln w="500">
                  <a:solidFill>
                    <a:schemeClr val="tx2">
                      <a:shade val="20000"/>
                      <a:satMod val="120000"/>
                    </a:schemeClr>
                  </a:solidFill>
                </a:ln>
                <a:solidFill>
                  <a:schemeClr val="accent4">
                    <a:lumMod val="85000"/>
                    <a:lumOff val="15000"/>
                  </a:schemeClr>
                </a:solidFill>
                <a:ea typeface="+mj-ea"/>
                <a:cs typeface="+mj-cs"/>
              </a:rPr>
              <a:t> Achieve its Goal?</a:t>
            </a:r>
            <a:endParaRPr lang="en-US" sz="3200"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34818" name="Content Placeholder 2"/>
          <p:cNvSpPr>
            <a:spLocks noGrp="1"/>
          </p:cNvSpPr>
          <p:nvPr>
            <p:ph idx="1"/>
          </p:nvPr>
        </p:nvSpPr>
        <p:spPr>
          <a:xfrm>
            <a:off x="457200" y="1957388"/>
            <a:ext cx="7239000" cy="5153025"/>
          </a:xfrm>
        </p:spPr>
        <p:txBody>
          <a:bodyPr/>
          <a:lstStyle/>
          <a:p>
            <a:pPr eaLnBrk="1" hangingPunct="1"/>
            <a:r>
              <a:rPr lang="en-US" smtClean="0">
                <a:ea typeface="ＭＳ Ｐゴシック"/>
              </a:rPr>
              <a:t>Given that Congress used the exact </a:t>
            </a:r>
            <a:r>
              <a:rPr lang="en-US" i="1" smtClean="0">
                <a:ea typeface="ＭＳ Ｐゴシック"/>
              </a:rPr>
              <a:t>same </a:t>
            </a:r>
            <a:r>
              <a:rPr lang="en-US" smtClean="0">
                <a:ea typeface="ＭＳ Ｐゴシック"/>
              </a:rPr>
              <a:t>words in the definition of disability, for purposes of prongs one and two, that had existed before?</a:t>
            </a:r>
          </a:p>
          <a:p>
            <a:pPr eaLnBrk="1" hangingPunct="1"/>
            <a:r>
              <a:rPr lang="en-US" smtClean="0">
                <a:ea typeface="ＭＳ Ｐゴシック"/>
              </a:rPr>
              <a:t>Congress achieved its goal by adding “major bodily functions” to the definition of “major life activities” and by providing a set of rules for interpreting “substantially limits.”</a:t>
            </a:r>
          </a:p>
          <a:p>
            <a:pPr eaLnBrk="1" hangingPunct="1"/>
            <a:r>
              <a:rPr lang="en-US" b="1" smtClean="0">
                <a:ea typeface="ＭＳ Ｐゴシック"/>
              </a:rPr>
              <a:t>Same words – different outcomes!</a:t>
            </a:r>
          </a:p>
        </p:txBody>
      </p:sp>
      <p:sp>
        <p:nvSpPr>
          <p:cNvPr id="34819" name="Slide Number Placeholder 3"/>
          <p:cNvSpPr>
            <a:spLocks noGrp="1"/>
          </p:cNvSpPr>
          <p:nvPr>
            <p:ph type="sldNum" sz="quarter" idx="12"/>
          </p:nvPr>
        </p:nvSpPr>
        <p:spPr bwMode="auto">
          <a:noFill/>
          <a:ln>
            <a:miter lim="800000"/>
            <a:headEnd/>
            <a:tailEnd/>
          </a:ln>
        </p:spPr>
        <p:txBody>
          <a:bodyPr/>
          <a:lstStyle/>
          <a:p>
            <a:fld id="{254B7995-4285-447F-9D59-83AA302AD592}" type="slidenum">
              <a:rPr lang="en-US" smtClean="0">
                <a:latin typeface="Trebuchet MS" pitchFamily="34" charset="0"/>
                <a:ea typeface="ＭＳ Ｐゴシック"/>
                <a:cs typeface="ＭＳ Ｐゴシック"/>
              </a:rPr>
              <a:pPr/>
              <a:t>5</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EOC's Final Regulations Follow the Lead of Congress"/>
          <p:cNvSpPr>
            <a:spLocks noGrp="1"/>
          </p:cNvSpPr>
          <p:nvPr>
            <p:ph type="title"/>
          </p:nvPr>
        </p:nvSpPr>
        <p:spPr>
          <a:xfrm>
            <a:off x="195390" y="134419"/>
            <a:ext cx="7783052" cy="1134901"/>
          </a:xfrm>
        </p:spPr>
        <p:txBody>
          <a:bodyPr>
            <a:normAutofit/>
          </a:bodyPr>
          <a:lstStyle/>
          <a:p>
            <a:pPr algn="ctr" eaLnBrk="1" fontAlgn="auto" hangingPunct="1">
              <a:spcAft>
                <a:spcPts val="0"/>
              </a:spcAft>
              <a:defRPr/>
            </a:pPr>
            <a:r>
              <a:rPr lang="en-US" sz="3200" kern="1200" cap="all" dirty="0" smtClean="0">
                <a:ln w="500">
                  <a:solidFill>
                    <a:schemeClr val="tx2">
                      <a:shade val="20000"/>
                      <a:satMod val="120000"/>
                    </a:schemeClr>
                  </a:solidFill>
                </a:ln>
                <a:solidFill>
                  <a:schemeClr val="accent4">
                    <a:lumMod val="85000"/>
                    <a:lumOff val="15000"/>
                  </a:schemeClr>
                </a:solidFill>
                <a:ea typeface="+mj-ea"/>
                <a:cs typeface="+mj-cs"/>
              </a:rPr>
              <a:t>EEOC’s final regulations follow the lead of congress</a:t>
            </a:r>
            <a:endParaRPr lang="en-US" sz="3200"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36866" name="Content Placeholder 2"/>
          <p:cNvSpPr>
            <a:spLocks noGrp="1"/>
          </p:cNvSpPr>
          <p:nvPr>
            <p:ph idx="1"/>
          </p:nvPr>
        </p:nvSpPr>
        <p:spPr>
          <a:xfrm>
            <a:off x="457200" y="1479550"/>
            <a:ext cx="7607300" cy="5087938"/>
          </a:xfrm>
        </p:spPr>
        <p:txBody>
          <a:bodyPr/>
          <a:lstStyle/>
          <a:p>
            <a:pPr eaLnBrk="1" hangingPunct="1"/>
            <a:r>
              <a:rPr lang="en-US" smtClean="0">
                <a:ea typeface="ＭＳ Ｐゴシック"/>
              </a:rPr>
              <a:t>The regulations emphasize the addition of </a:t>
            </a:r>
            <a:r>
              <a:rPr lang="en-US" b="1" smtClean="0">
                <a:ea typeface="ＭＳ Ｐゴシック"/>
              </a:rPr>
              <a:t>major bodily functions</a:t>
            </a:r>
            <a:r>
              <a:rPr lang="en-US" smtClean="0">
                <a:ea typeface="ＭＳ Ｐゴシック"/>
              </a:rPr>
              <a:t> as a major life activity.</a:t>
            </a:r>
          </a:p>
          <a:p>
            <a:pPr eaLnBrk="1" hangingPunct="1"/>
            <a:r>
              <a:rPr lang="en-US" smtClean="0">
                <a:ea typeface="ＭＳ Ｐゴシック"/>
              </a:rPr>
              <a:t>The regulations pull out </a:t>
            </a:r>
            <a:r>
              <a:rPr lang="en-US" b="1" smtClean="0">
                <a:ea typeface="ＭＳ Ｐゴシック"/>
              </a:rPr>
              <a:t>9 rules of construction</a:t>
            </a:r>
            <a:r>
              <a:rPr lang="en-US" smtClean="0">
                <a:ea typeface="ＭＳ Ｐゴシック"/>
              </a:rPr>
              <a:t> for “substantially limits” that are derived from the statute and legislative history.</a:t>
            </a:r>
          </a:p>
          <a:p>
            <a:pPr eaLnBrk="1" hangingPunct="1"/>
            <a:r>
              <a:rPr lang="en-US" smtClean="0">
                <a:ea typeface="ＭＳ Ｐゴシック"/>
              </a:rPr>
              <a:t>The regulations explain how the rules of construction and major bodily functions </a:t>
            </a:r>
            <a:r>
              <a:rPr lang="en-US" b="1" smtClean="0">
                <a:ea typeface="ＭＳ Ｐゴシック"/>
              </a:rPr>
              <a:t>work </a:t>
            </a:r>
            <a:r>
              <a:rPr lang="en-US" b="1" i="1" smtClean="0">
                <a:ea typeface="ＭＳ Ｐゴシック"/>
              </a:rPr>
              <a:t>together </a:t>
            </a:r>
            <a:r>
              <a:rPr lang="en-US" smtClean="0">
                <a:ea typeface="ＭＳ Ｐゴシック"/>
              </a:rPr>
              <a:t>to create the result that Congress wanted– an </a:t>
            </a:r>
            <a:r>
              <a:rPr lang="en-US" b="1" smtClean="0">
                <a:ea typeface="ＭＳ Ｐゴシック"/>
              </a:rPr>
              <a:t>easier and more streamlined analysis</a:t>
            </a:r>
            <a:r>
              <a:rPr lang="en-US" smtClean="0">
                <a:ea typeface="ＭＳ Ｐゴシック"/>
              </a:rPr>
              <a:t> that results in </a:t>
            </a:r>
            <a:r>
              <a:rPr lang="en-US" b="1" smtClean="0">
                <a:ea typeface="ＭＳ Ｐゴシック"/>
              </a:rPr>
              <a:t>more people being covered under the law</a:t>
            </a:r>
            <a:r>
              <a:rPr lang="en-US" smtClean="0">
                <a:ea typeface="ＭＳ Ｐゴシック"/>
              </a:rPr>
              <a:t>. </a:t>
            </a:r>
          </a:p>
        </p:txBody>
      </p:sp>
      <p:sp>
        <p:nvSpPr>
          <p:cNvPr id="36867" name="Slide Number Placeholder 3"/>
          <p:cNvSpPr>
            <a:spLocks noGrp="1"/>
          </p:cNvSpPr>
          <p:nvPr>
            <p:ph type="sldNum" sz="quarter" idx="12"/>
          </p:nvPr>
        </p:nvSpPr>
        <p:spPr bwMode="auto">
          <a:noFill/>
          <a:ln>
            <a:miter lim="800000"/>
            <a:headEnd/>
            <a:tailEnd/>
          </a:ln>
        </p:spPr>
        <p:txBody>
          <a:bodyPr/>
          <a:lstStyle/>
          <a:p>
            <a:fld id="{5714BD26-CFE4-4EF9-B3E5-C18601BCB0A3}" type="slidenum">
              <a:rPr lang="en-US" smtClean="0">
                <a:latin typeface="Trebuchet MS" pitchFamily="34" charset="0"/>
                <a:ea typeface="ＭＳ Ｐゴシック"/>
                <a:cs typeface="ＭＳ Ｐゴシック"/>
              </a:rPr>
              <a:pPr/>
              <a:t>6</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ome Things are the Same"/>
          <p:cNvSpPr>
            <a:spLocks noGrp="1"/>
          </p:cNvSpPr>
          <p:nvPr>
            <p:ph type="title"/>
          </p:nvPr>
        </p:nvSpPr>
        <p:spPr>
          <a:xfrm>
            <a:off x="457200" y="-39277"/>
            <a:ext cx="7239000" cy="1134901"/>
          </a:xfrm>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a:r>
            <a:br>
              <a:rPr lang="en-US" kern="1200" cap="all" dirty="0" smtClean="0">
                <a:ln w="500">
                  <a:solidFill>
                    <a:schemeClr val="tx2">
                      <a:shade val="20000"/>
                      <a:satMod val="120000"/>
                    </a:schemeClr>
                  </a:solidFill>
                </a:ln>
                <a:solidFill>
                  <a:schemeClr val="accent4">
                    <a:lumMod val="85000"/>
                    <a:lumOff val="15000"/>
                  </a:schemeClr>
                </a:solidFill>
                <a:ea typeface="+mj-ea"/>
                <a:cs typeface="+mj-cs"/>
              </a:rPr>
            </a:b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some things are the same . . .</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38914" name="Content Placeholder 2"/>
          <p:cNvSpPr>
            <a:spLocks noGrp="1"/>
          </p:cNvSpPr>
          <p:nvPr>
            <p:ph idx="1"/>
          </p:nvPr>
        </p:nvSpPr>
        <p:spPr>
          <a:xfrm>
            <a:off x="457200" y="1360488"/>
            <a:ext cx="7239000" cy="4846637"/>
          </a:xfrm>
        </p:spPr>
        <p:txBody>
          <a:bodyPr/>
          <a:lstStyle/>
          <a:p>
            <a:pPr eaLnBrk="1" hangingPunct="1">
              <a:buFont typeface="Wingdings 2" pitchFamily="18" charset="2"/>
              <a:buNone/>
            </a:pPr>
            <a:r>
              <a:rPr lang="en-US" sz="2400" smtClean="0">
                <a:ea typeface="ＭＳ Ｐゴシック"/>
              </a:rPr>
              <a:t>A </a:t>
            </a:r>
            <a:r>
              <a:rPr lang="en-US" sz="2400" b="1" smtClean="0">
                <a:ea typeface="ＭＳ Ｐゴシック"/>
              </a:rPr>
              <a:t>physical impairment</a:t>
            </a:r>
            <a:r>
              <a:rPr lang="en-US" sz="2400" smtClean="0">
                <a:ea typeface="ＭＳ Ｐゴシック"/>
              </a:rPr>
              <a:t> is:</a:t>
            </a:r>
          </a:p>
          <a:p>
            <a:pPr eaLnBrk="1" hangingPunct="1">
              <a:spcBef>
                <a:spcPts val="1200"/>
              </a:spcBef>
            </a:pPr>
            <a:r>
              <a:rPr lang="en-US" sz="2000" smtClean="0">
                <a:ea typeface="ＭＳ Ｐゴシック"/>
              </a:rPr>
              <a:t>any </a:t>
            </a:r>
            <a:r>
              <a:rPr lang="en-US" sz="2000" b="1" smtClean="0">
                <a:ea typeface="ＭＳ Ｐゴシック"/>
              </a:rPr>
              <a:t>physiological disorder or condition</a:t>
            </a:r>
            <a:r>
              <a:rPr lang="en-US" sz="2000" smtClean="0">
                <a:ea typeface="ＭＳ Ｐゴシック"/>
              </a:rPr>
              <a:t>, cosmetic disfigurement, or anatomical loss </a:t>
            </a:r>
          </a:p>
          <a:p>
            <a:pPr eaLnBrk="1" hangingPunct="1">
              <a:spcBef>
                <a:spcPts val="1200"/>
              </a:spcBef>
            </a:pPr>
            <a:r>
              <a:rPr lang="en-US" sz="2000" b="1" smtClean="0">
                <a:ea typeface="ＭＳ Ｐゴシック"/>
              </a:rPr>
              <a:t>affecting one or more body systems</a:t>
            </a:r>
            <a:r>
              <a:rPr lang="en-US" sz="2000" smtClean="0">
                <a:ea typeface="ＭＳ Ｐゴシック"/>
              </a:rPr>
              <a:t>, such as </a:t>
            </a:r>
          </a:p>
          <a:p>
            <a:pPr lvl="2" eaLnBrk="1" hangingPunct="1">
              <a:spcBef>
                <a:spcPct val="0"/>
              </a:spcBef>
              <a:buClrTx/>
              <a:buFont typeface="Wingdings" pitchFamily="2" charset="2"/>
              <a:buChar char="§"/>
            </a:pPr>
            <a:r>
              <a:rPr lang="en-US" smtClean="0">
                <a:ea typeface="ＭＳ Ｐゴシック"/>
              </a:rPr>
              <a:t>neurological, </a:t>
            </a:r>
          </a:p>
          <a:p>
            <a:pPr lvl="2" eaLnBrk="1" hangingPunct="1">
              <a:spcBef>
                <a:spcPct val="0"/>
              </a:spcBef>
              <a:buClrTx/>
              <a:buFont typeface="Wingdings" pitchFamily="2" charset="2"/>
              <a:buChar char="§"/>
            </a:pPr>
            <a:r>
              <a:rPr lang="en-US" smtClean="0">
                <a:ea typeface="ＭＳ Ｐゴシック"/>
              </a:rPr>
              <a:t>musculoskeletal, </a:t>
            </a:r>
          </a:p>
          <a:p>
            <a:pPr lvl="2" eaLnBrk="1" hangingPunct="1">
              <a:spcBef>
                <a:spcPct val="0"/>
              </a:spcBef>
              <a:buClrTx/>
              <a:buFont typeface="Wingdings" pitchFamily="2" charset="2"/>
              <a:buChar char="§"/>
            </a:pPr>
            <a:r>
              <a:rPr lang="en-US" smtClean="0">
                <a:ea typeface="ＭＳ Ｐゴシック"/>
              </a:rPr>
              <a:t>special sense organs, </a:t>
            </a:r>
          </a:p>
          <a:p>
            <a:pPr lvl="2" eaLnBrk="1" hangingPunct="1">
              <a:spcBef>
                <a:spcPct val="0"/>
              </a:spcBef>
              <a:buClrTx/>
              <a:buFont typeface="Wingdings" pitchFamily="2" charset="2"/>
              <a:buChar char="§"/>
            </a:pPr>
            <a:r>
              <a:rPr lang="en-US" smtClean="0">
                <a:ea typeface="ＭＳ Ｐゴシック"/>
              </a:rPr>
              <a:t>respiratory (including speech organs), </a:t>
            </a:r>
          </a:p>
          <a:p>
            <a:pPr lvl="2" eaLnBrk="1" hangingPunct="1">
              <a:spcBef>
                <a:spcPct val="0"/>
              </a:spcBef>
              <a:buClrTx/>
              <a:buFont typeface="Wingdings" pitchFamily="2" charset="2"/>
              <a:buChar char="§"/>
            </a:pPr>
            <a:r>
              <a:rPr lang="en-US" smtClean="0">
                <a:ea typeface="ＭＳ Ｐゴシック"/>
              </a:rPr>
              <a:t>cardiovascular, </a:t>
            </a:r>
          </a:p>
          <a:p>
            <a:pPr lvl="2" eaLnBrk="1" hangingPunct="1">
              <a:spcBef>
                <a:spcPct val="0"/>
              </a:spcBef>
              <a:buClrTx/>
              <a:buFont typeface="Wingdings" pitchFamily="2" charset="2"/>
              <a:buChar char="§"/>
            </a:pPr>
            <a:r>
              <a:rPr lang="en-US" smtClean="0">
                <a:ea typeface="ＭＳ Ｐゴシック"/>
              </a:rPr>
              <a:t>reproductive, </a:t>
            </a:r>
          </a:p>
          <a:p>
            <a:pPr lvl="2" eaLnBrk="1" hangingPunct="1">
              <a:spcBef>
                <a:spcPct val="0"/>
              </a:spcBef>
              <a:buClrTx/>
              <a:buFont typeface="Wingdings" pitchFamily="2" charset="2"/>
              <a:buChar char="§"/>
            </a:pPr>
            <a:r>
              <a:rPr lang="en-US" smtClean="0">
                <a:ea typeface="ＭＳ Ｐゴシック"/>
              </a:rPr>
              <a:t>digestive, genitourinary, </a:t>
            </a:r>
          </a:p>
          <a:p>
            <a:pPr lvl="2" eaLnBrk="1" hangingPunct="1">
              <a:spcBef>
                <a:spcPct val="0"/>
              </a:spcBef>
              <a:buClrTx/>
              <a:buFont typeface="Wingdings" pitchFamily="2" charset="2"/>
              <a:buChar char="§"/>
            </a:pPr>
            <a:r>
              <a:rPr lang="en-US" smtClean="0">
                <a:ea typeface="ＭＳ Ｐゴシック"/>
              </a:rPr>
              <a:t>immune, </a:t>
            </a:r>
          </a:p>
          <a:p>
            <a:pPr lvl="2" eaLnBrk="1" hangingPunct="1">
              <a:spcBef>
                <a:spcPct val="0"/>
              </a:spcBef>
              <a:buClrTx/>
              <a:buFont typeface="Wingdings" pitchFamily="2" charset="2"/>
              <a:buChar char="§"/>
            </a:pPr>
            <a:r>
              <a:rPr lang="en-US" smtClean="0">
                <a:ea typeface="ＭＳ Ｐゴシック"/>
              </a:rPr>
              <a:t>circulatory,</a:t>
            </a:r>
          </a:p>
          <a:p>
            <a:pPr lvl="2" eaLnBrk="1" hangingPunct="1">
              <a:spcBef>
                <a:spcPct val="0"/>
              </a:spcBef>
              <a:buClrTx/>
              <a:buFont typeface="Wingdings" pitchFamily="2" charset="2"/>
              <a:buChar char="§"/>
            </a:pPr>
            <a:r>
              <a:rPr lang="en-US" smtClean="0">
                <a:ea typeface="ＭＳ Ｐゴシック"/>
              </a:rPr>
              <a:t>hemic, </a:t>
            </a:r>
          </a:p>
          <a:p>
            <a:pPr lvl="2" eaLnBrk="1" hangingPunct="1">
              <a:spcBef>
                <a:spcPct val="0"/>
              </a:spcBef>
              <a:buClrTx/>
              <a:buFont typeface="Wingdings" pitchFamily="2" charset="2"/>
              <a:buChar char="§"/>
            </a:pPr>
            <a:r>
              <a:rPr lang="en-US" smtClean="0">
                <a:ea typeface="ＭＳ Ｐゴシック"/>
              </a:rPr>
              <a:t>lymphatic, </a:t>
            </a:r>
          </a:p>
          <a:p>
            <a:pPr lvl="2" eaLnBrk="1" hangingPunct="1">
              <a:spcBef>
                <a:spcPct val="0"/>
              </a:spcBef>
              <a:buClrTx/>
              <a:buFont typeface="Wingdings" pitchFamily="2" charset="2"/>
              <a:buChar char="§"/>
            </a:pPr>
            <a:r>
              <a:rPr lang="en-US" smtClean="0">
                <a:ea typeface="ＭＳ Ｐゴシック"/>
              </a:rPr>
              <a:t>skin, and </a:t>
            </a:r>
          </a:p>
          <a:p>
            <a:pPr lvl="2" eaLnBrk="1" hangingPunct="1">
              <a:spcBef>
                <a:spcPct val="0"/>
              </a:spcBef>
              <a:buClrTx/>
              <a:buFont typeface="Wingdings" pitchFamily="2" charset="2"/>
              <a:buChar char="§"/>
            </a:pPr>
            <a:r>
              <a:rPr lang="en-US" smtClean="0">
                <a:ea typeface="ＭＳ Ｐゴシック"/>
              </a:rPr>
              <a:t>endocrine.  29 CFR §1630.2(h)(1)</a:t>
            </a:r>
          </a:p>
          <a:p>
            <a:pPr eaLnBrk="1" hangingPunct="1">
              <a:lnSpc>
                <a:spcPct val="80000"/>
              </a:lnSpc>
            </a:pPr>
            <a:endParaRPr lang="en-US" sz="2000" smtClean="0">
              <a:ea typeface="ＭＳ Ｐゴシック"/>
            </a:endParaRPr>
          </a:p>
          <a:p>
            <a:pPr eaLnBrk="1" hangingPunct="1">
              <a:lnSpc>
                <a:spcPct val="80000"/>
              </a:lnSpc>
              <a:buFont typeface="Wingdings 2" pitchFamily="18" charset="2"/>
              <a:buNone/>
            </a:pPr>
            <a:endParaRPr lang="en-US" sz="2000" smtClean="0">
              <a:ea typeface="ＭＳ Ｐゴシック"/>
            </a:endParaRPr>
          </a:p>
          <a:p>
            <a:pPr eaLnBrk="1" hangingPunct="1">
              <a:lnSpc>
                <a:spcPct val="80000"/>
              </a:lnSpc>
              <a:buFont typeface="Wingdings 2" pitchFamily="18" charset="2"/>
              <a:buNone/>
            </a:pPr>
            <a:endParaRPr lang="en-US" sz="2000" smtClean="0">
              <a:ea typeface="ＭＳ Ｐゴシック"/>
            </a:endParaRPr>
          </a:p>
          <a:p>
            <a:pPr eaLnBrk="1" hangingPunct="1">
              <a:lnSpc>
                <a:spcPct val="80000"/>
              </a:lnSpc>
              <a:buFont typeface="Wingdings 2" pitchFamily="18" charset="2"/>
              <a:buNone/>
            </a:pPr>
            <a:endParaRPr lang="en-US" sz="2400" smtClean="0">
              <a:ea typeface="ＭＳ Ｐゴシック"/>
            </a:endParaRPr>
          </a:p>
          <a:p>
            <a:pPr eaLnBrk="1" hangingPunct="1">
              <a:lnSpc>
                <a:spcPct val="80000"/>
              </a:lnSpc>
              <a:buFont typeface="Wingdings 2" pitchFamily="18" charset="2"/>
              <a:buNone/>
            </a:pPr>
            <a:endParaRPr lang="en-US" sz="2400" smtClean="0">
              <a:ea typeface="ＭＳ Ｐゴシック"/>
            </a:endParaRPr>
          </a:p>
          <a:p>
            <a:pPr eaLnBrk="1" hangingPunct="1">
              <a:lnSpc>
                <a:spcPct val="80000"/>
              </a:lnSpc>
            </a:pPr>
            <a:endParaRPr lang="en-US" sz="2400" smtClean="0">
              <a:ea typeface="ＭＳ Ｐゴシック"/>
            </a:endParaRPr>
          </a:p>
        </p:txBody>
      </p:sp>
      <p:sp>
        <p:nvSpPr>
          <p:cNvPr id="38915" name="Slide Number Placeholder 3"/>
          <p:cNvSpPr>
            <a:spLocks noGrp="1"/>
          </p:cNvSpPr>
          <p:nvPr>
            <p:ph type="sldNum" sz="quarter" idx="12"/>
          </p:nvPr>
        </p:nvSpPr>
        <p:spPr bwMode="auto">
          <a:noFill/>
          <a:ln>
            <a:miter lim="800000"/>
            <a:headEnd/>
            <a:tailEnd/>
          </a:ln>
        </p:spPr>
        <p:txBody>
          <a:bodyPr/>
          <a:lstStyle/>
          <a:p>
            <a:fld id="{BD397E67-43CD-4816-A03D-9289FB78E5B6}" type="slidenum">
              <a:rPr lang="en-US" smtClean="0">
                <a:latin typeface="Trebuchet MS" pitchFamily="34" charset="0"/>
                <a:ea typeface="ＭＳ Ｐゴシック"/>
                <a:cs typeface="ＭＳ Ｐゴシック"/>
              </a:rPr>
              <a:pPr/>
              <a:t>7</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ome Things are the Same"/>
          <p:cNvSpPr>
            <a:spLocks noGrp="1"/>
          </p:cNvSpPr>
          <p:nvPr>
            <p:ph type="title"/>
          </p:nvPr>
        </p:nvSpPr>
        <p:spPr/>
        <p:txBody>
          <a:bodyPr>
            <a:normAutofit fontScale="90000"/>
          </a:bodyPr>
          <a:lstStyle/>
          <a:p>
            <a:pPr algn="ctr" eaLnBrk="1" fontAlgn="auto" hangingPunct="1">
              <a:spcAft>
                <a:spcPts val="0"/>
              </a:spcAft>
              <a:defRPr/>
            </a:pP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
            </a:r>
            <a:br>
              <a:rPr lang="en-US" kern="1200" cap="all" dirty="0" smtClean="0">
                <a:ln w="500">
                  <a:solidFill>
                    <a:schemeClr val="tx2">
                      <a:shade val="20000"/>
                      <a:satMod val="120000"/>
                    </a:schemeClr>
                  </a:solidFill>
                </a:ln>
                <a:solidFill>
                  <a:schemeClr val="accent4">
                    <a:lumMod val="85000"/>
                    <a:lumOff val="15000"/>
                  </a:schemeClr>
                </a:solidFill>
                <a:ea typeface="+mj-ea"/>
                <a:cs typeface="+mj-cs"/>
              </a:rPr>
            </a:br>
            <a:r>
              <a:rPr lang="en-US" kern="1200" cap="all" dirty="0" smtClean="0">
                <a:ln w="500">
                  <a:solidFill>
                    <a:schemeClr val="tx2">
                      <a:shade val="20000"/>
                      <a:satMod val="120000"/>
                    </a:schemeClr>
                  </a:solidFill>
                </a:ln>
                <a:solidFill>
                  <a:schemeClr val="accent4">
                    <a:lumMod val="85000"/>
                    <a:lumOff val="15000"/>
                  </a:schemeClr>
                </a:solidFill>
                <a:ea typeface="+mj-ea"/>
                <a:cs typeface="+mj-cs"/>
              </a:rPr>
              <a:t>some things are the same . . .</a:t>
            </a:r>
            <a:endParaRPr lang="en-US" kern="1200" cap="all" dirty="0">
              <a:ln w="500">
                <a:solidFill>
                  <a:schemeClr val="tx2">
                    <a:shade val="20000"/>
                    <a:satMod val="120000"/>
                  </a:schemeClr>
                </a:solidFill>
              </a:ln>
              <a:solidFill>
                <a:schemeClr val="accent4">
                  <a:lumMod val="85000"/>
                  <a:lumOff val="15000"/>
                </a:schemeClr>
              </a:solidFill>
              <a:ea typeface="+mj-ea"/>
              <a:cs typeface="+mj-cs"/>
            </a:endParaRPr>
          </a:p>
        </p:txBody>
      </p:sp>
      <p:sp>
        <p:nvSpPr>
          <p:cNvPr id="40962" name="Content Placeholder 2"/>
          <p:cNvSpPr>
            <a:spLocks noGrp="1"/>
          </p:cNvSpPr>
          <p:nvPr>
            <p:ph idx="1"/>
          </p:nvPr>
        </p:nvSpPr>
        <p:spPr/>
        <p:txBody>
          <a:bodyPr/>
          <a:lstStyle/>
          <a:p>
            <a:pPr eaLnBrk="1" hangingPunct="1">
              <a:buFont typeface="Wingdings 2" pitchFamily="18" charset="2"/>
              <a:buNone/>
            </a:pPr>
            <a:r>
              <a:rPr lang="en-US" sz="2400" smtClean="0">
                <a:ea typeface="ＭＳ Ｐゴシック"/>
              </a:rPr>
              <a:t>A </a:t>
            </a:r>
            <a:r>
              <a:rPr lang="en-US" sz="2400" b="1" smtClean="0">
                <a:ea typeface="ＭＳ Ｐゴシック"/>
              </a:rPr>
              <a:t>mental impairment</a:t>
            </a:r>
            <a:r>
              <a:rPr lang="en-US" sz="2400" smtClean="0">
                <a:ea typeface="ＭＳ Ｐゴシック"/>
              </a:rPr>
              <a:t> is: </a:t>
            </a:r>
          </a:p>
          <a:p>
            <a:pPr eaLnBrk="1" hangingPunct="1"/>
            <a:r>
              <a:rPr lang="en-US" sz="2000" smtClean="0">
                <a:ea typeface="ＭＳ Ｐゴシック"/>
              </a:rPr>
              <a:t>any </a:t>
            </a:r>
            <a:r>
              <a:rPr lang="en-US" sz="2000" b="1" smtClean="0">
                <a:ea typeface="ＭＳ Ｐゴシック"/>
              </a:rPr>
              <a:t>mental or psychological disorder</a:t>
            </a:r>
            <a:r>
              <a:rPr lang="en-US" sz="2000" smtClean="0">
                <a:ea typeface="ＭＳ Ｐゴシック"/>
              </a:rPr>
              <a:t>, such as:</a:t>
            </a:r>
          </a:p>
          <a:p>
            <a:pPr lvl="2" eaLnBrk="1" hangingPunct="1">
              <a:buClrTx/>
              <a:buFont typeface="Wingdings" pitchFamily="2" charset="2"/>
              <a:buChar char="§"/>
            </a:pPr>
            <a:r>
              <a:rPr lang="en-US" smtClean="0">
                <a:ea typeface="ＭＳ Ｐゴシック"/>
              </a:rPr>
              <a:t>an intellectual disability (formerly termed “mental retardation”), </a:t>
            </a:r>
          </a:p>
          <a:p>
            <a:pPr lvl="2" eaLnBrk="1" hangingPunct="1">
              <a:buClrTx/>
              <a:buFont typeface="Wingdings" pitchFamily="2" charset="2"/>
              <a:buChar char="§"/>
            </a:pPr>
            <a:r>
              <a:rPr lang="en-US" smtClean="0">
                <a:ea typeface="ＭＳ Ｐゴシック"/>
              </a:rPr>
              <a:t>organic brain syndrome, </a:t>
            </a:r>
          </a:p>
          <a:p>
            <a:pPr lvl="2" eaLnBrk="1" hangingPunct="1">
              <a:buClrTx/>
              <a:buFont typeface="Wingdings" pitchFamily="2" charset="2"/>
              <a:buChar char="§"/>
            </a:pPr>
            <a:r>
              <a:rPr lang="en-US" smtClean="0">
                <a:ea typeface="ＭＳ Ｐゴシック"/>
              </a:rPr>
              <a:t>emotional or mental illness, and </a:t>
            </a:r>
          </a:p>
          <a:p>
            <a:pPr lvl="2" eaLnBrk="1" hangingPunct="1">
              <a:buClrTx/>
              <a:buFont typeface="Wingdings" pitchFamily="2" charset="2"/>
              <a:buChar char="§"/>
            </a:pPr>
            <a:r>
              <a:rPr lang="en-US" smtClean="0">
                <a:ea typeface="ＭＳ Ｐゴシック"/>
              </a:rPr>
              <a:t>specific learning disabilities.   </a:t>
            </a:r>
          </a:p>
          <a:p>
            <a:pPr lvl="2" eaLnBrk="1" hangingPunct="1">
              <a:buClrTx/>
              <a:buFont typeface="Trebuchet MS" pitchFamily="34" charset="0"/>
              <a:buNone/>
            </a:pPr>
            <a:r>
              <a:rPr lang="en-US" smtClean="0">
                <a:ea typeface="ＭＳ Ｐゴシック"/>
              </a:rPr>
              <a:t>29 CFR §1630.2(h)(2)</a:t>
            </a:r>
          </a:p>
          <a:p>
            <a:pPr eaLnBrk="1" hangingPunct="1">
              <a:lnSpc>
                <a:spcPct val="80000"/>
              </a:lnSpc>
            </a:pPr>
            <a:endParaRPr lang="en-US" sz="2000" smtClean="0">
              <a:ea typeface="ＭＳ Ｐゴシック"/>
            </a:endParaRPr>
          </a:p>
          <a:p>
            <a:pPr eaLnBrk="1" hangingPunct="1">
              <a:lnSpc>
                <a:spcPct val="80000"/>
              </a:lnSpc>
              <a:buFont typeface="Wingdings 2" pitchFamily="18" charset="2"/>
              <a:buNone/>
            </a:pPr>
            <a:endParaRPr lang="en-US" sz="2000" smtClean="0">
              <a:ea typeface="ＭＳ Ｐゴシック"/>
            </a:endParaRPr>
          </a:p>
          <a:p>
            <a:pPr eaLnBrk="1" hangingPunct="1">
              <a:lnSpc>
                <a:spcPct val="80000"/>
              </a:lnSpc>
              <a:buFont typeface="Wingdings 2" pitchFamily="18" charset="2"/>
              <a:buNone/>
            </a:pPr>
            <a:endParaRPr lang="en-US" sz="2000" smtClean="0">
              <a:ea typeface="ＭＳ Ｐゴシック"/>
            </a:endParaRPr>
          </a:p>
          <a:p>
            <a:pPr eaLnBrk="1" hangingPunct="1">
              <a:lnSpc>
                <a:spcPct val="80000"/>
              </a:lnSpc>
              <a:buFont typeface="Wingdings 2" pitchFamily="18" charset="2"/>
              <a:buNone/>
            </a:pPr>
            <a:endParaRPr lang="en-US" sz="2400" smtClean="0">
              <a:ea typeface="ＭＳ Ｐゴシック"/>
            </a:endParaRPr>
          </a:p>
          <a:p>
            <a:pPr eaLnBrk="1" hangingPunct="1">
              <a:lnSpc>
                <a:spcPct val="80000"/>
              </a:lnSpc>
              <a:buFont typeface="Wingdings 2" pitchFamily="18" charset="2"/>
              <a:buNone/>
            </a:pPr>
            <a:endParaRPr lang="en-US" sz="2400" smtClean="0">
              <a:ea typeface="ＭＳ Ｐゴシック"/>
            </a:endParaRPr>
          </a:p>
          <a:p>
            <a:pPr eaLnBrk="1" hangingPunct="1">
              <a:lnSpc>
                <a:spcPct val="80000"/>
              </a:lnSpc>
            </a:pPr>
            <a:endParaRPr lang="en-US" sz="2400" smtClean="0">
              <a:ea typeface="ＭＳ Ｐゴシック"/>
            </a:endParaRPr>
          </a:p>
        </p:txBody>
      </p:sp>
      <p:sp>
        <p:nvSpPr>
          <p:cNvPr id="40963" name="Slide Number Placeholder 3"/>
          <p:cNvSpPr>
            <a:spLocks noGrp="1"/>
          </p:cNvSpPr>
          <p:nvPr>
            <p:ph type="sldNum" sz="quarter" idx="12"/>
          </p:nvPr>
        </p:nvSpPr>
        <p:spPr bwMode="auto">
          <a:noFill/>
          <a:ln>
            <a:miter lim="800000"/>
            <a:headEnd/>
            <a:tailEnd/>
          </a:ln>
        </p:spPr>
        <p:txBody>
          <a:bodyPr/>
          <a:lstStyle/>
          <a:p>
            <a:fld id="{88E17A94-BB20-4663-8657-96A7A8D95A00}" type="slidenum">
              <a:rPr lang="en-US" smtClean="0">
                <a:latin typeface="Trebuchet MS" pitchFamily="34" charset="0"/>
                <a:ea typeface="ＭＳ Ｐゴシック"/>
                <a:cs typeface="ＭＳ Ｐゴシック"/>
              </a:rPr>
              <a:pPr/>
              <a:t>8</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Major Life Activities"/>
          <p:cNvSpPr>
            <a:spLocks noGrp="1"/>
          </p:cNvSpPr>
          <p:nvPr>
            <p:ph type="title"/>
          </p:nvPr>
        </p:nvSpPr>
        <p:spPr/>
        <p:txBody>
          <a:bodyPr>
            <a:normAutofit/>
          </a:bodyPr>
          <a:lstStyle/>
          <a:p>
            <a:pPr algn="ctr" eaLnBrk="1" fontAlgn="auto" hangingPunct="1">
              <a:spcAft>
                <a:spcPts val="0"/>
              </a:spcAft>
              <a:defRPr/>
            </a:pPr>
            <a:r>
              <a:rPr lang="en-US" kern="1200" cap="all" dirty="0">
                <a:ln w="500">
                  <a:solidFill>
                    <a:schemeClr val="tx2">
                      <a:shade val="20000"/>
                      <a:satMod val="120000"/>
                    </a:schemeClr>
                  </a:solidFill>
                </a:ln>
                <a:solidFill>
                  <a:schemeClr val="accent4">
                    <a:lumMod val="85000"/>
                    <a:lumOff val="15000"/>
                  </a:schemeClr>
                </a:solidFill>
                <a:ea typeface="+mj-ea"/>
                <a:cs typeface="+mj-cs"/>
              </a:rPr>
              <a:t>Major life activities</a:t>
            </a:r>
          </a:p>
        </p:txBody>
      </p:sp>
      <p:sp>
        <p:nvSpPr>
          <p:cNvPr id="43010" name="Content Placeholder 2"/>
          <p:cNvSpPr>
            <a:spLocks noGrp="1"/>
          </p:cNvSpPr>
          <p:nvPr>
            <p:ph idx="1"/>
          </p:nvPr>
        </p:nvSpPr>
        <p:spPr/>
        <p:txBody>
          <a:bodyPr/>
          <a:lstStyle/>
          <a:p>
            <a:pPr eaLnBrk="1" hangingPunct="1">
              <a:buFont typeface="Wingdings 2" pitchFamily="18" charset="2"/>
              <a:buNone/>
            </a:pPr>
            <a:r>
              <a:rPr lang="en-US" smtClean="0">
                <a:ea typeface="ＭＳ Ｐゴシック"/>
              </a:rPr>
              <a:t>Include, but are not limited to:</a:t>
            </a:r>
          </a:p>
          <a:p>
            <a:pPr eaLnBrk="1" hangingPunct="1">
              <a:buFont typeface="Wingdings 2" pitchFamily="18" charset="2"/>
              <a:buNone/>
            </a:pPr>
            <a:r>
              <a:rPr lang="en-US" smtClean="0">
                <a:ea typeface="ＭＳ Ｐゴシック"/>
              </a:rPr>
              <a:t>	(i) Caring for oneself, performing manual tasks, seeing, hearing, eating, sleeping, walking, standing, sitting, reaching, lifting, bending, speaking, breathing, learning, reading, concentrating, thinking, communicating, interacting with others, and working</a:t>
            </a:r>
          </a:p>
          <a:p>
            <a:pPr eaLnBrk="1" hangingPunct="1">
              <a:buFont typeface="Wingdings 2" pitchFamily="18" charset="2"/>
              <a:buNone/>
            </a:pPr>
            <a:r>
              <a:rPr lang="en-US" sz="1800" smtClean="0">
                <a:ea typeface="ＭＳ Ｐゴシック"/>
              </a:rPr>
              <a:t>	29 CFR §1630.2(i)(1)(i)</a:t>
            </a:r>
          </a:p>
        </p:txBody>
      </p:sp>
      <p:sp>
        <p:nvSpPr>
          <p:cNvPr id="43011" name="Slide Number Placeholder 3"/>
          <p:cNvSpPr>
            <a:spLocks noGrp="1"/>
          </p:cNvSpPr>
          <p:nvPr>
            <p:ph type="sldNum" sz="quarter" idx="12"/>
          </p:nvPr>
        </p:nvSpPr>
        <p:spPr bwMode="auto">
          <a:noFill/>
          <a:ln>
            <a:miter lim="800000"/>
            <a:headEnd/>
            <a:tailEnd/>
          </a:ln>
        </p:spPr>
        <p:txBody>
          <a:bodyPr/>
          <a:lstStyle/>
          <a:p>
            <a:fld id="{8BF0E4F4-063E-4DF4-A06C-6730F591BA8B}" type="slidenum">
              <a:rPr lang="en-US" smtClean="0">
                <a:latin typeface="Trebuchet MS" pitchFamily="34" charset="0"/>
                <a:ea typeface="ＭＳ Ｐゴシック"/>
                <a:cs typeface="ＭＳ Ｐゴシック"/>
              </a:rPr>
              <a:pPr/>
              <a:t>9</a:t>
            </a:fld>
            <a:endParaRPr lang="en-US" smtClean="0">
              <a:latin typeface="Trebuchet MS"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pulent">
  <a:themeElements>
    <a:clrScheme name="Opulent 1">
      <a:dk1>
        <a:srgbClr val="000000"/>
      </a:dk1>
      <a:lt1>
        <a:srgbClr val="FFFFFF"/>
      </a:lt1>
      <a:dk2>
        <a:srgbClr val="B13F9A"/>
      </a:dk2>
      <a:lt2>
        <a:srgbClr val="F4E7ED"/>
      </a:lt2>
      <a:accent1>
        <a:srgbClr val="B83D68"/>
      </a:accent1>
      <a:accent2>
        <a:srgbClr val="AC66BB"/>
      </a:accent2>
      <a:accent3>
        <a:srgbClr val="FFFFFF"/>
      </a:accent3>
      <a:accent4>
        <a:srgbClr val="000000"/>
      </a:accent4>
      <a:accent5>
        <a:srgbClr val="D8AFB9"/>
      </a:accent5>
      <a:accent6>
        <a:srgbClr val="9B5CA9"/>
      </a:accent6>
      <a:hlink>
        <a:srgbClr val="FFDE66"/>
      </a:hlink>
      <a:folHlink>
        <a:srgbClr val="D490C5"/>
      </a:folHlink>
    </a:clrScheme>
    <a:fontScheme name="Opulent">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6" charset="0"/>
          </a:defRPr>
        </a:defPPr>
      </a:lstStyle>
    </a:lnDef>
  </a:objectDefaults>
  <a:extraClrSchemeLst>
    <a:extraClrScheme>
      <a:clrScheme name="Opulent 1">
        <a:dk1>
          <a:srgbClr val="000000"/>
        </a:dk1>
        <a:lt1>
          <a:srgbClr val="FFFFFF"/>
        </a:lt1>
        <a:dk2>
          <a:srgbClr val="B13F9A"/>
        </a:dk2>
        <a:lt2>
          <a:srgbClr val="F4E7ED"/>
        </a:lt2>
        <a:accent1>
          <a:srgbClr val="B83D68"/>
        </a:accent1>
        <a:accent2>
          <a:srgbClr val="AC66BB"/>
        </a:accent2>
        <a:accent3>
          <a:srgbClr val="FFFFFF"/>
        </a:accent3>
        <a:accent4>
          <a:srgbClr val="000000"/>
        </a:accent4>
        <a:accent5>
          <a:srgbClr val="D8AFB9"/>
        </a:accent5>
        <a:accent6>
          <a:srgbClr val="9B5CA9"/>
        </a:accent6>
        <a:hlink>
          <a:srgbClr val="FFDE66"/>
        </a:hlink>
        <a:folHlink>
          <a:srgbClr val="D490C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pulent">
  <a:themeElements>
    <a:clrScheme name="1_Opulent 1">
      <a:dk1>
        <a:srgbClr val="000000"/>
      </a:dk1>
      <a:lt1>
        <a:srgbClr val="FFFFFF"/>
      </a:lt1>
      <a:dk2>
        <a:srgbClr val="B13F9A"/>
      </a:dk2>
      <a:lt2>
        <a:srgbClr val="F4E7ED"/>
      </a:lt2>
      <a:accent1>
        <a:srgbClr val="B83D68"/>
      </a:accent1>
      <a:accent2>
        <a:srgbClr val="AC66BB"/>
      </a:accent2>
      <a:accent3>
        <a:srgbClr val="FFFFFF"/>
      </a:accent3>
      <a:accent4>
        <a:srgbClr val="000000"/>
      </a:accent4>
      <a:accent5>
        <a:srgbClr val="D8AFB9"/>
      </a:accent5>
      <a:accent6>
        <a:srgbClr val="9B5CA9"/>
      </a:accent6>
      <a:hlink>
        <a:srgbClr val="FFDE66"/>
      </a:hlink>
      <a:folHlink>
        <a:srgbClr val="D490C5"/>
      </a:folHlink>
    </a:clrScheme>
    <a:fontScheme name="1_Opulent">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6" charset="0"/>
          </a:defRPr>
        </a:defPPr>
      </a:lstStyle>
    </a:lnDef>
  </a:objectDefaults>
  <a:extraClrSchemeLst>
    <a:extraClrScheme>
      <a:clrScheme name="1_Opulent 1">
        <a:dk1>
          <a:srgbClr val="000000"/>
        </a:dk1>
        <a:lt1>
          <a:srgbClr val="FFFFFF"/>
        </a:lt1>
        <a:dk2>
          <a:srgbClr val="B13F9A"/>
        </a:dk2>
        <a:lt2>
          <a:srgbClr val="F4E7ED"/>
        </a:lt2>
        <a:accent1>
          <a:srgbClr val="B83D68"/>
        </a:accent1>
        <a:accent2>
          <a:srgbClr val="AC66BB"/>
        </a:accent2>
        <a:accent3>
          <a:srgbClr val="FFFFFF"/>
        </a:accent3>
        <a:accent4>
          <a:srgbClr val="000000"/>
        </a:accent4>
        <a:accent5>
          <a:srgbClr val="D8AFB9"/>
        </a:accent5>
        <a:accent6>
          <a:srgbClr val="9B5CA9"/>
        </a:accent6>
        <a:hlink>
          <a:srgbClr val="FFDE66"/>
        </a:hlink>
        <a:folHlink>
          <a:srgbClr val="D490C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Opulent.thmx</Template>
  <TotalTime>1213</TotalTime>
  <Words>2869</Words>
  <Application>Microsoft Macintosh PowerPoint</Application>
  <PresentationFormat>On-screen Show (4:3)</PresentationFormat>
  <Paragraphs>289</Paragraphs>
  <Slides>41</Slides>
  <Notes>38</Notes>
  <HiddenSlides>0</HiddenSlides>
  <MMClips>0</MMClips>
  <ScaleCrop>false</ScaleCrop>
  <HeadingPairs>
    <vt:vector size="6" baseType="variant">
      <vt:variant>
        <vt:lpstr>Fonts Used</vt:lpstr>
      </vt:variant>
      <vt:variant>
        <vt:i4>7</vt:i4>
      </vt:variant>
      <vt:variant>
        <vt:lpstr>Design Template</vt:lpstr>
      </vt:variant>
      <vt:variant>
        <vt:i4>2</vt:i4>
      </vt:variant>
      <vt:variant>
        <vt:lpstr>Slide Titles</vt:lpstr>
      </vt:variant>
      <vt:variant>
        <vt:i4>41</vt:i4>
      </vt:variant>
    </vt:vector>
  </HeadingPairs>
  <TitlesOfParts>
    <vt:vector size="50" baseType="lpstr">
      <vt:lpstr>Arial</vt:lpstr>
      <vt:lpstr>ＭＳ Ｐゴシック</vt:lpstr>
      <vt:lpstr>Trebuchet MS</vt:lpstr>
      <vt:lpstr>Wingdings 2</vt:lpstr>
      <vt:lpstr>Wingdings</vt:lpstr>
      <vt:lpstr>Calibri</vt:lpstr>
      <vt:lpstr>굴림</vt:lpstr>
      <vt:lpstr>Opulent</vt:lpstr>
      <vt:lpstr>1_Opulent</vt:lpstr>
      <vt:lpstr>Slide 1</vt:lpstr>
      <vt:lpstr>Slide 2</vt:lpstr>
      <vt:lpstr>AS CONGRESS PUT IT (AND THE EEOC REPEATED):</vt:lpstr>
      <vt:lpstr>Slide 4</vt:lpstr>
      <vt:lpstr>Slide 5</vt:lpstr>
      <vt:lpstr>Slide 6</vt:lpstr>
      <vt:lpstr>Slide 7</vt:lpstr>
      <vt:lpstr>Slide 8</vt:lpstr>
      <vt:lpstr>Slide 9</vt:lpstr>
      <vt:lpstr>Slide 10</vt:lpstr>
      <vt:lpstr>Slide 11</vt:lpstr>
      <vt:lpstr>Slide 12</vt:lpstr>
      <vt:lpstr> </vt:lpstr>
      <vt:lpstr>Slide 14</vt:lpstr>
      <vt:lpstr>Slide 15</vt:lpstr>
      <vt:lpstr>WITH REGARD TO MEDICATION</vt:lpstr>
      <vt:lpstr>Slide 17</vt:lpstr>
      <vt:lpstr>1 + 1 + 1 = 3</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QUESTIONS OR COMMENTS?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ADA Amendments Act Regulations</dc:title>
  <dc:creator>Chai Feldblum</dc:creator>
  <cp:lastModifiedBy>aguasch</cp:lastModifiedBy>
  <cp:revision>144</cp:revision>
  <dcterms:created xsi:type="dcterms:W3CDTF">2011-08-03T08:06:32Z</dcterms:created>
  <dcterms:modified xsi:type="dcterms:W3CDTF">2011-08-16T20:10:29Z</dcterms:modified>
</cp:coreProperties>
</file>